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87" r:id="rId6"/>
    <p:sldId id="279" r:id="rId7"/>
    <p:sldId id="288" r:id="rId8"/>
    <p:sldId id="280" r:id="rId9"/>
    <p:sldId id="259" r:id="rId10"/>
    <p:sldId id="268" r:id="rId11"/>
    <p:sldId id="269" r:id="rId12"/>
    <p:sldId id="266" r:id="rId13"/>
    <p:sldId id="270" r:id="rId14"/>
    <p:sldId id="267" r:id="rId15"/>
    <p:sldId id="271" r:id="rId16"/>
    <p:sldId id="260" r:id="rId17"/>
    <p:sldId id="272" r:id="rId18"/>
    <p:sldId id="289" r:id="rId19"/>
    <p:sldId id="282" r:id="rId20"/>
    <p:sldId id="273" r:id="rId21"/>
    <p:sldId id="261" r:id="rId22"/>
    <p:sldId id="265" r:id="rId23"/>
    <p:sldId id="264" r:id="rId24"/>
    <p:sldId id="290" r:id="rId25"/>
    <p:sldId id="274" r:id="rId26"/>
    <p:sldId id="275" r:id="rId27"/>
    <p:sldId id="291" r:id="rId28"/>
    <p:sldId id="281" r:id="rId29"/>
    <p:sldId id="278" r:id="rId30"/>
    <p:sldId id="262" r:id="rId31"/>
    <p:sldId id="276" r:id="rId32"/>
    <p:sldId id="277" r:id="rId33"/>
    <p:sldId id="263" r:id="rId34"/>
    <p:sldId id="292" r:id="rId35"/>
    <p:sldId id="283" r:id="rId36"/>
    <p:sldId id="284" r:id="rId37"/>
    <p:sldId id="285" r:id="rId38"/>
    <p:sldId id="286" r:id="rId39"/>
    <p:sldId id="293" r:id="rId40"/>
    <p:sldId id="294" r:id="rId41"/>
    <p:sldId id="25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EFA4B-3C7A-45BA-9D82-253411261249}" v="2" dt="2021-09-30T09:42:45.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solidFill>
                  <a:srgbClr val="0070C0"/>
                </a:solidFill>
              </a:rPr>
              <a:t>Principles</a:t>
            </a:r>
            <a:r>
              <a:rPr lang="en-GB" sz="1600" b="1" baseline="0" dirty="0">
                <a:solidFill>
                  <a:srgbClr val="0070C0"/>
                </a:solidFill>
              </a:rPr>
              <a:t> for the c</a:t>
            </a:r>
            <a:r>
              <a:rPr lang="en-GB" sz="1600" b="1" dirty="0">
                <a:solidFill>
                  <a:srgbClr val="0070C0"/>
                </a:solidFill>
              </a:rPr>
              <a:t>omposition</a:t>
            </a:r>
            <a:r>
              <a:rPr lang="en-GB" sz="1600" b="1" baseline="0" dirty="0">
                <a:solidFill>
                  <a:srgbClr val="0070C0"/>
                </a:solidFill>
              </a:rPr>
              <a:t> of the Student Leadership Team</a:t>
            </a:r>
            <a:endParaRPr lang="en-GB" sz="1600" b="1" dirty="0">
              <a:solidFill>
                <a:srgbClr val="0070C0"/>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Portfolio_Skill!$H$5</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Portfolio_Skill!$G$6:$G$8</c:f>
              <c:strCache>
                <c:ptCount val="3"/>
                <c:pt idx="0">
                  <c:v>Based on pre-defined portfolios</c:v>
                </c:pt>
                <c:pt idx="1">
                  <c:v>Based on skills and experience</c:v>
                </c:pt>
                <c:pt idx="2">
                  <c:v>Not sure</c:v>
                </c:pt>
              </c:strCache>
            </c:strRef>
          </c:cat>
          <c:val>
            <c:numRef>
              <c:f>Portfolio_Skill!$H$6:$H$8</c:f>
              <c:numCache>
                <c:formatCode>0%</c:formatCode>
                <c:ptCount val="3"/>
                <c:pt idx="0">
                  <c:v>0.42051282051282052</c:v>
                </c:pt>
                <c:pt idx="1">
                  <c:v>0.42051282051282052</c:v>
                </c:pt>
                <c:pt idx="2">
                  <c:v>0.15897435897435896</c:v>
                </c:pt>
              </c:numCache>
            </c:numRef>
          </c:val>
          <c:extLst>
            <c:ext xmlns:c16="http://schemas.microsoft.com/office/drawing/2014/chart" uri="{C3380CC4-5D6E-409C-BE32-E72D297353CC}">
              <c16:uniqueId val="{00000000-9592-4838-9827-1B440880DD9C}"/>
            </c:ext>
          </c:extLst>
        </c:ser>
        <c:ser>
          <c:idx val="1"/>
          <c:order val="1"/>
          <c:tx>
            <c:strRef>
              <c:f>Portfolio_Skill!$I$5</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Portfolio_Skill!$G$6:$G$8</c:f>
              <c:strCache>
                <c:ptCount val="3"/>
                <c:pt idx="0">
                  <c:v>Based on pre-defined portfolios</c:v>
                </c:pt>
                <c:pt idx="1">
                  <c:v>Based on skills and experience</c:v>
                </c:pt>
                <c:pt idx="2">
                  <c:v>Not sure</c:v>
                </c:pt>
              </c:strCache>
            </c:strRef>
          </c:cat>
          <c:val>
            <c:numRef>
              <c:f>Portfolio_Skill!$I$6:$I$8</c:f>
              <c:numCache>
                <c:formatCode>0%</c:formatCode>
                <c:ptCount val="3"/>
                <c:pt idx="0">
                  <c:v>0.36842105263157893</c:v>
                </c:pt>
                <c:pt idx="1">
                  <c:v>0.36842105263157893</c:v>
                </c:pt>
                <c:pt idx="2">
                  <c:v>0.26315789473684209</c:v>
                </c:pt>
              </c:numCache>
            </c:numRef>
          </c:val>
          <c:extLst>
            <c:ext xmlns:c16="http://schemas.microsoft.com/office/drawing/2014/chart" uri="{C3380CC4-5D6E-409C-BE32-E72D297353CC}">
              <c16:uniqueId val="{00000001-9592-4838-9827-1B440880DD9C}"/>
            </c:ext>
          </c:extLst>
        </c:ser>
        <c:dLbls>
          <c:showLegendKey val="0"/>
          <c:showVal val="0"/>
          <c:showCatName val="0"/>
          <c:showSerName val="0"/>
          <c:showPercent val="0"/>
          <c:showBubbleSize val="0"/>
        </c:dLbls>
        <c:gapWidth val="219"/>
        <c:overlap val="-27"/>
        <c:axId val="680837744"/>
        <c:axId val="680834832"/>
      </c:barChart>
      <c:catAx>
        <c:axId val="68083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80834832"/>
        <c:crosses val="autoZero"/>
        <c:auto val="1"/>
        <c:lblAlgn val="ctr"/>
        <c:lblOffset val="100"/>
        <c:noMultiLvlLbl val="0"/>
      </c:catAx>
      <c:valAx>
        <c:axId val="680834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8083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r>
              <a:rPr lang="en-GB" sz="1600" b="1" dirty="0">
                <a:solidFill>
                  <a:srgbClr val="0070C0"/>
                </a:solidFill>
              </a:rPr>
              <a:t>Potential events to engage the student community</a:t>
            </a:r>
          </a:p>
        </c:rich>
      </c:tx>
      <c:layout>
        <c:manualLayout>
          <c:xMode val="edge"/>
          <c:yMode val="edge"/>
          <c:x val="0.29743860699467478"/>
          <c:y val="0.11142763365433585"/>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endParaRPr lang="en-US"/>
        </a:p>
      </c:txPr>
    </c:title>
    <c:autoTitleDeleted val="0"/>
    <c:plotArea>
      <c:layout>
        <c:manualLayout>
          <c:layoutTarget val="inner"/>
          <c:xMode val="edge"/>
          <c:yMode val="edge"/>
          <c:x val="5.3693285590498172E-2"/>
          <c:y val="0.13119347609949045"/>
          <c:w val="0.93200474862119631"/>
          <c:h val="0.6900905977649866"/>
        </c:manualLayout>
      </c:layout>
      <c:barChart>
        <c:barDir val="col"/>
        <c:grouping val="clustered"/>
        <c:varyColors val="0"/>
        <c:ser>
          <c:idx val="0"/>
          <c:order val="0"/>
          <c:tx>
            <c:strRef>
              <c:f>AGM!$H$56</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AGM!$G$57:$G$61</c:f>
              <c:strCache>
                <c:ptCount val="5"/>
                <c:pt idx="0">
                  <c:v>More local meet-ups and pop-up events hosted by the Association</c:v>
                </c:pt>
                <c:pt idx="1">
                  <c:v>Face-to-face conferences hosted in the UK Nations/overseas</c:v>
                </c:pt>
                <c:pt idx="2">
                  <c:v>A UK-wide Association roadshow focused on student engagement</c:v>
                </c:pt>
                <c:pt idx="3">
                  <c:v>More local/coordinated activities around key events in the calendar</c:v>
                </c:pt>
                <c:pt idx="4">
                  <c:v>Don't know/not sure</c:v>
                </c:pt>
              </c:strCache>
            </c:strRef>
          </c:cat>
          <c:val>
            <c:numRef>
              <c:f>AGM!$H$57:$H$61</c:f>
              <c:numCache>
                <c:formatCode>0%</c:formatCode>
                <c:ptCount val="5"/>
                <c:pt idx="0">
                  <c:v>0.55897435897435899</c:v>
                </c:pt>
                <c:pt idx="1">
                  <c:v>0.31794871794871793</c:v>
                </c:pt>
                <c:pt idx="2">
                  <c:v>0.33333333333333331</c:v>
                </c:pt>
                <c:pt idx="3">
                  <c:v>0.38461538461538464</c:v>
                </c:pt>
                <c:pt idx="4">
                  <c:v>0.15384615384615385</c:v>
                </c:pt>
              </c:numCache>
            </c:numRef>
          </c:val>
          <c:extLst>
            <c:ext xmlns:c16="http://schemas.microsoft.com/office/drawing/2014/chart" uri="{C3380CC4-5D6E-409C-BE32-E72D297353CC}">
              <c16:uniqueId val="{00000000-3900-4187-8975-D1D5DAF05820}"/>
            </c:ext>
          </c:extLst>
        </c:ser>
        <c:ser>
          <c:idx val="1"/>
          <c:order val="1"/>
          <c:tx>
            <c:strRef>
              <c:f>AGM!$I$56</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AGM!$G$57:$G$61</c:f>
              <c:strCache>
                <c:ptCount val="5"/>
                <c:pt idx="0">
                  <c:v>More local meet-ups and pop-up events hosted by the Association</c:v>
                </c:pt>
                <c:pt idx="1">
                  <c:v>Face-to-face conferences hosted in the UK Nations/overseas</c:v>
                </c:pt>
                <c:pt idx="2">
                  <c:v>A UK-wide Association roadshow focused on student engagement</c:v>
                </c:pt>
                <c:pt idx="3">
                  <c:v>More local/coordinated activities around key events in the calendar</c:v>
                </c:pt>
                <c:pt idx="4">
                  <c:v>Don't know/not sure</c:v>
                </c:pt>
              </c:strCache>
            </c:strRef>
          </c:cat>
          <c:val>
            <c:numRef>
              <c:f>AGM!$I$57:$I$61</c:f>
              <c:numCache>
                <c:formatCode>0%</c:formatCode>
                <c:ptCount val="5"/>
                <c:pt idx="0">
                  <c:v>0.52631578947368418</c:v>
                </c:pt>
                <c:pt idx="1">
                  <c:v>0.31578947368421051</c:v>
                </c:pt>
                <c:pt idx="2">
                  <c:v>0.36842105263157893</c:v>
                </c:pt>
                <c:pt idx="3">
                  <c:v>0.15789473684210525</c:v>
                </c:pt>
                <c:pt idx="4">
                  <c:v>0.26315789473684209</c:v>
                </c:pt>
              </c:numCache>
            </c:numRef>
          </c:val>
          <c:extLst>
            <c:ext xmlns:c16="http://schemas.microsoft.com/office/drawing/2014/chart" uri="{C3380CC4-5D6E-409C-BE32-E72D297353CC}">
              <c16:uniqueId val="{00000001-3900-4187-8975-D1D5DAF05820}"/>
            </c:ext>
          </c:extLst>
        </c:ser>
        <c:dLbls>
          <c:showLegendKey val="0"/>
          <c:showVal val="0"/>
          <c:showCatName val="0"/>
          <c:showSerName val="0"/>
          <c:showPercent val="0"/>
          <c:showBubbleSize val="0"/>
        </c:dLbls>
        <c:gapWidth val="219"/>
        <c:overlap val="-27"/>
        <c:axId val="1148432303"/>
        <c:axId val="1148433551"/>
      </c:barChart>
      <c:catAx>
        <c:axId val="114843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48433551"/>
        <c:crosses val="autoZero"/>
        <c:auto val="1"/>
        <c:lblAlgn val="ctr"/>
        <c:lblOffset val="100"/>
        <c:noMultiLvlLbl val="0"/>
      </c:catAx>
      <c:valAx>
        <c:axId val="11484335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48432303"/>
        <c:crosses val="autoZero"/>
        <c:crossBetween val="between"/>
      </c:valAx>
      <c:spPr>
        <a:noFill/>
        <a:ln>
          <a:noFill/>
        </a:ln>
        <a:effectLst/>
      </c:spPr>
    </c:plotArea>
    <c:legend>
      <c:legendPos val="b"/>
      <c:layout>
        <c:manualLayout>
          <c:xMode val="edge"/>
          <c:yMode val="edge"/>
          <c:x val="0.41887980288062265"/>
          <c:y val="0.9480758792673214"/>
          <c:w val="0.31826173682581127"/>
          <c:h val="3.926188963559493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solidFill>
                  <a:srgbClr val="0070C0"/>
                </a:solidFill>
              </a:rPr>
              <a:t>Age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Demographics!$F$35</c:f>
              <c:strCache>
                <c:ptCount val="1"/>
                <c:pt idx="0">
                  <c:v>Survey respondents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Demographics!$E$36:$E$40</c:f>
              <c:strCache>
                <c:ptCount val="5"/>
                <c:pt idx="0">
                  <c:v>i Under 25</c:v>
                </c:pt>
                <c:pt idx="1">
                  <c:v>ii 26-35</c:v>
                </c:pt>
                <c:pt idx="2">
                  <c:v>iii 36-45</c:v>
                </c:pt>
                <c:pt idx="3">
                  <c:v>iv 46-55</c:v>
                </c:pt>
                <c:pt idx="4">
                  <c:v>v 56 and over</c:v>
                </c:pt>
              </c:strCache>
            </c:strRef>
          </c:cat>
          <c:val>
            <c:numRef>
              <c:f>Demographics!$F$36:$F$40</c:f>
              <c:numCache>
                <c:formatCode>0%</c:formatCode>
                <c:ptCount val="5"/>
                <c:pt idx="0">
                  <c:v>0.1641025641025641</c:v>
                </c:pt>
                <c:pt idx="1">
                  <c:v>0.23589743589743589</c:v>
                </c:pt>
                <c:pt idx="2">
                  <c:v>0.18974358974358974</c:v>
                </c:pt>
                <c:pt idx="3">
                  <c:v>0.14871794871794872</c:v>
                </c:pt>
                <c:pt idx="4">
                  <c:v>0.2153846153846154</c:v>
                </c:pt>
              </c:numCache>
            </c:numRef>
          </c:val>
          <c:extLst>
            <c:ext xmlns:c16="http://schemas.microsoft.com/office/drawing/2014/chart" uri="{C3380CC4-5D6E-409C-BE32-E72D297353CC}">
              <c16:uniqueId val="{00000000-A2F9-4311-A198-808A3CB08C5B}"/>
            </c:ext>
          </c:extLst>
        </c:ser>
        <c:ser>
          <c:idx val="1"/>
          <c:order val="1"/>
          <c:tx>
            <c:strRef>
              <c:f>Demographics!$G$35</c:f>
              <c:strCache>
                <c:ptCount val="1"/>
                <c:pt idx="0">
                  <c:v>OU student population</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Demographics!$E$36:$E$40</c:f>
              <c:strCache>
                <c:ptCount val="5"/>
                <c:pt idx="0">
                  <c:v>i Under 25</c:v>
                </c:pt>
                <c:pt idx="1">
                  <c:v>ii 26-35</c:v>
                </c:pt>
                <c:pt idx="2">
                  <c:v>iii 36-45</c:v>
                </c:pt>
                <c:pt idx="3">
                  <c:v>iv 46-55</c:v>
                </c:pt>
                <c:pt idx="4">
                  <c:v>v 56 and over</c:v>
                </c:pt>
              </c:strCache>
            </c:strRef>
          </c:cat>
          <c:val>
            <c:numRef>
              <c:f>Demographics!$G$36:$G$40</c:f>
              <c:numCache>
                <c:formatCode>0%</c:formatCode>
                <c:ptCount val="5"/>
                <c:pt idx="0">
                  <c:v>0.2472692891443358</c:v>
                </c:pt>
                <c:pt idx="1">
                  <c:v>0.36048493443805829</c:v>
                </c:pt>
                <c:pt idx="2">
                  <c:v>0.21194421636684829</c:v>
                </c:pt>
                <c:pt idx="3">
                  <c:v>0.11724639844741359</c:v>
                </c:pt>
                <c:pt idx="4">
                  <c:v>6.2843671468736775E-2</c:v>
                </c:pt>
              </c:numCache>
            </c:numRef>
          </c:val>
          <c:extLst>
            <c:ext xmlns:c16="http://schemas.microsoft.com/office/drawing/2014/chart" uri="{C3380CC4-5D6E-409C-BE32-E72D297353CC}">
              <c16:uniqueId val="{00000001-A2F9-4311-A198-808A3CB08C5B}"/>
            </c:ext>
          </c:extLst>
        </c:ser>
        <c:dLbls>
          <c:showLegendKey val="0"/>
          <c:showVal val="0"/>
          <c:showCatName val="0"/>
          <c:showSerName val="0"/>
          <c:showPercent val="0"/>
          <c:showBubbleSize val="0"/>
        </c:dLbls>
        <c:gapWidth val="219"/>
        <c:overlap val="-27"/>
        <c:axId val="277677920"/>
        <c:axId val="277657952"/>
      </c:barChart>
      <c:catAx>
        <c:axId val="27767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77657952"/>
        <c:crosses val="autoZero"/>
        <c:auto val="1"/>
        <c:lblAlgn val="ctr"/>
        <c:lblOffset val="100"/>
        <c:noMultiLvlLbl val="0"/>
      </c:catAx>
      <c:valAx>
        <c:axId val="2776579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7767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r>
              <a:rPr lang="en-GB" sz="1600" b="1" dirty="0">
                <a:solidFill>
                  <a:srgbClr val="0070C0"/>
                </a:solidFill>
              </a:rPr>
              <a:t>Gender</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Demographics!$F$52</c:f>
              <c:strCache>
                <c:ptCount val="1"/>
                <c:pt idx="0">
                  <c:v>Survey respondents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Demographics!$E$53:$E$57</c:f>
              <c:strCache>
                <c:ptCount val="5"/>
                <c:pt idx="0">
                  <c:v>Male</c:v>
                </c:pt>
                <c:pt idx="1">
                  <c:v>Female</c:v>
                </c:pt>
                <c:pt idx="2">
                  <c:v>Non Binary</c:v>
                </c:pt>
                <c:pt idx="3">
                  <c:v>Trans</c:v>
                </c:pt>
                <c:pt idx="4">
                  <c:v>Prefer not to say</c:v>
                </c:pt>
              </c:strCache>
            </c:strRef>
          </c:cat>
          <c:val>
            <c:numRef>
              <c:f>Demographics!$F$53:$F$57</c:f>
              <c:numCache>
                <c:formatCode>0%</c:formatCode>
                <c:ptCount val="5"/>
                <c:pt idx="0">
                  <c:v>0.30256410256410254</c:v>
                </c:pt>
                <c:pt idx="1">
                  <c:v>0.58974358974358976</c:v>
                </c:pt>
                <c:pt idx="2">
                  <c:v>2.564102564102564E-2</c:v>
                </c:pt>
                <c:pt idx="3">
                  <c:v>1.0256410256410256E-2</c:v>
                </c:pt>
                <c:pt idx="4">
                  <c:v>7.179487179487179E-2</c:v>
                </c:pt>
              </c:numCache>
            </c:numRef>
          </c:val>
          <c:extLst>
            <c:ext xmlns:c16="http://schemas.microsoft.com/office/drawing/2014/chart" uri="{C3380CC4-5D6E-409C-BE32-E72D297353CC}">
              <c16:uniqueId val="{00000000-7153-4942-A90E-FC97407A43AE}"/>
            </c:ext>
          </c:extLst>
        </c:ser>
        <c:ser>
          <c:idx val="1"/>
          <c:order val="1"/>
          <c:tx>
            <c:strRef>
              <c:f>Demographics!$G$52</c:f>
              <c:strCache>
                <c:ptCount val="1"/>
                <c:pt idx="0">
                  <c:v>OU student population</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Demographics!$E$53:$E$57</c:f>
              <c:strCache>
                <c:ptCount val="5"/>
                <c:pt idx="0">
                  <c:v>Male</c:v>
                </c:pt>
                <c:pt idx="1">
                  <c:v>Female</c:v>
                </c:pt>
                <c:pt idx="2">
                  <c:v>Non Binary</c:v>
                </c:pt>
                <c:pt idx="3">
                  <c:v>Trans</c:v>
                </c:pt>
                <c:pt idx="4">
                  <c:v>Prefer not to say</c:v>
                </c:pt>
              </c:strCache>
            </c:strRef>
          </c:cat>
          <c:val>
            <c:numRef>
              <c:f>Demographics!$G$53:$G$57</c:f>
              <c:numCache>
                <c:formatCode>0%</c:formatCode>
                <c:ptCount val="5"/>
                <c:pt idx="0">
                  <c:v>0.38832076833121842</c:v>
                </c:pt>
                <c:pt idx="1">
                  <c:v>0.61166057077455149</c:v>
                </c:pt>
              </c:numCache>
            </c:numRef>
          </c:val>
          <c:extLst>
            <c:ext xmlns:c16="http://schemas.microsoft.com/office/drawing/2014/chart" uri="{C3380CC4-5D6E-409C-BE32-E72D297353CC}">
              <c16:uniqueId val="{00000001-7153-4942-A90E-FC97407A43AE}"/>
            </c:ext>
          </c:extLst>
        </c:ser>
        <c:dLbls>
          <c:showLegendKey val="0"/>
          <c:showVal val="0"/>
          <c:showCatName val="0"/>
          <c:showSerName val="0"/>
          <c:showPercent val="0"/>
          <c:showBubbleSize val="0"/>
        </c:dLbls>
        <c:gapWidth val="219"/>
        <c:overlap val="-27"/>
        <c:axId val="292352688"/>
        <c:axId val="292358928"/>
      </c:barChart>
      <c:catAx>
        <c:axId val="29235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2358928"/>
        <c:crosses val="autoZero"/>
        <c:auto val="1"/>
        <c:lblAlgn val="ctr"/>
        <c:lblOffset val="100"/>
        <c:noMultiLvlLbl val="0"/>
      </c:catAx>
      <c:valAx>
        <c:axId val="2923589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23526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r>
              <a:rPr lang="en-GB" sz="1600" b="1" dirty="0">
                <a:solidFill>
                  <a:srgbClr val="0070C0"/>
                </a:solidFill>
              </a:rPr>
              <a:t>Disability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Demographics!$F$107</c:f>
              <c:strCache>
                <c:ptCount val="1"/>
                <c:pt idx="0">
                  <c:v>Survey respondents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Demographics!$E$108:$E$110</c:f>
              <c:strCache>
                <c:ptCount val="3"/>
                <c:pt idx="0">
                  <c:v>Yes</c:v>
                </c:pt>
                <c:pt idx="1">
                  <c:v>No</c:v>
                </c:pt>
                <c:pt idx="2">
                  <c:v>Prefer not to say</c:v>
                </c:pt>
              </c:strCache>
            </c:strRef>
          </c:cat>
          <c:val>
            <c:numRef>
              <c:f>Demographics!$F$108:$F$110</c:f>
              <c:numCache>
                <c:formatCode>0%</c:formatCode>
                <c:ptCount val="3"/>
                <c:pt idx="0">
                  <c:v>0.37435897435897436</c:v>
                </c:pt>
                <c:pt idx="1">
                  <c:v>0.53846153846153844</c:v>
                </c:pt>
                <c:pt idx="2">
                  <c:v>8.7179487179487175E-2</c:v>
                </c:pt>
              </c:numCache>
            </c:numRef>
          </c:val>
          <c:extLst>
            <c:ext xmlns:c16="http://schemas.microsoft.com/office/drawing/2014/chart" uri="{C3380CC4-5D6E-409C-BE32-E72D297353CC}">
              <c16:uniqueId val="{00000000-BF24-4B23-986F-E0C9F420BAB6}"/>
            </c:ext>
          </c:extLst>
        </c:ser>
        <c:ser>
          <c:idx val="1"/>
          <c:order val="1"/>
          <c:tx>
            <c:strRef>
              <c:f>Demographics!$G$107</c:f>
              <c:strCache>
                <c:ptCount val="1"/>
                <c:pt idx="0">
                  <c:v>OU student population</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Demographics!$E$108:$E$110</c:f>
              <c:strCache>
                <c:ptCount val="3"/>
                <c:pt idx="0">
                  <c:v>Yes</c:v>
                </c:pt>
                <c:pt idx="1">
                  <c:v>No</c:v>
                </c:pt>
                <c:pt idx="2">
                  <c:v>Prefer not to say</c:v>
                </c:pt>
              </c:strCache>
            </c:strRef>
          </c:cat>
          <c:val>
            <c:numRef>
              <c:f>Demographics!$G$108:$G$110</c:f>
              <c:numCache>
                <c:formatCode>0%</c:formatCode>
                <c:ptCount val="3"/>
                <c:pt idx="0">
                  <c:v>0.22668010251051229</c:v>
                </c:pt>
                <c:pt idx="1">
                  <c:v>0.7731084073548804</c:v>
                </c:pt>
              </c:numCache>
            </c:numRef>
          </c:val>
          <c:extLst>
            <c:ext xmlns:c16="http://schemas.microsoft.com/office/drawing/2014/chart" uri="{C3380CC4-5D6E-409C-BE32-E72D297353CC}">
              <c16:uniqueId val="{00000001-BF24-4B23-986F-E0C9F420BAB6}"/>
            </c:ext>
          </c:extLst>
        </c:ser>
        <c:dLbls>
          <c:showLegendKey val="0"/>
          <c:showVal val="0"/>
          <c:showCatName val="0"/>
          <c:showSerName val="0"/>
          <c:showPercent val="0"/>
          <c:showBubbleSize val="0"/>
        </c:dLbls>
        <c:gapWidth val="219"/>
        <c:overlap val="-27"/>
        <c:axId val="266568288"/>
        <c:axId val="266565376"/>
      </c:barChart>
      <c:catAx>
        <c:axId val="26656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66565376"/>
        <c:crosses val="autoZero"/>
        <c:auto val="1"/>
        <c:lblAlgn val="ctr"/>
        <c:lblOffset val="100"/>
        <c:noMultiLvlLbl val="0"/>
      </c:catAx>
      <c:valAx>
        <c:axId val="2665653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6656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solidFill>
                  <a:srgbClr val="0070C0"/>
                </a:solidFill>
              </a:rPr>
              <a:t>Region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Demographics!$F$70</c:f>
              <c:strCache>
                <c:ptCount val="1"/>
                <c:pt idx="0">
                  <c:v>Survey respondents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Demographics!$E$71:$E$77</c:f>
              <c:strCache>
                <c:ptCount val="7"/>
                <c:pt idx="0">
                  <c:v>England</c:v>
                </c:pt>
                <c:pt idx="1">
                  <c:v>Northern Ireland</c:v>
                </c:pt>
                <c:pt idx="2">
                  <c:v>Scotland</c:v>
                </c:pt>
                <c:pt idx="3">
                  <c:v>Wales</c:v>
                </c:pt>
                <c:pt idx="4">
                  <c:v>European Union</c:v>
                </c:pt>
                <c:pt idx="5">
                  <c:v>Rest of the World</c:v>
                </c:pt>
                <c:pt idx="6">
                  <c:v>Prefer not to say</c:v>
                </c:pt>
              </c:strCache>
            </c:strRef>
          </c:cat>
          <c:val>
            <c:numRef>
              <c:f>Demographics!$F$71:$F$77</c:f>
              <c:numCache>
                <c:formatCode>0%</c:formatCode>
                <c:ptCount val="7"/>
                <c:pt idx="0">
                  <c:v>0.65641025641025641</c:v>
                </c:pt>
                <c:pt idx="1">
                  <c:v>3.5897435897435895E-2</c:v>
                </c:pt>
                <c:pt idx="2">
                  <c:v>0.12820512820512819</c:v>
                </c:pt>
                <c:pt idx="3">
                  <c:v>6.6666666666666666E-2</c:v>
                </c:pt>
                <c:pt idx="4">
                  <c:v>5.6410256410256411E-2</c:v>
                </c:pt>
                <c:pt idx="5">
                  <c:v>1.0256410256410256E-2</c:v>
                </c:pt>
                <c:pt idx="6">
                  <c:v>4.6153846153846156E-2</c:v>
                </c:pt>
              </c:numCache>
            </c:numRef>
          </c:val>
          <c:extLst>
            <c:ext xmlns:c16="http://schemas.microsoft.com/office/drawing/2014/chart" uri="{C3380CC4-5D6E-409C-BE32-E72D297353CC}">
              <c16:uniqueId val="{00000000-9416-4752-A20F-55A92D97E008}"/>
            </c:ext>
          </c:extLst>
        </c:ser>
        <c:ser>
          <c:idx val="1"/>
          <c:order val="1"/>
          <c:tx>
            <c:strRef>
              <c:f>Demographics!$G$70</c:f>
              <c:strCache>
                <c:ptCount val="1"/>
                <c:pt idx="0">
                  <c:v>OU student population</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Demographics!$E$71:$E$77</c:f>
              <c:strCache>
                <c:ptCount val="7"/>
                <c:pt idx="0">
                  <c:v>England</c:v>
                </c:pt>
                <c:pt idx="1">
                  <c:v>Northern Ireland</c:v>
                </c:pt>
                <c:pt idx="2">
                  <c:v>Scotland</c:v>
                </c:pt>
                <c:pt idx="3">
                  <c:v>Wales</c:v>
                </c:pt>
                <c:pt idx="4">
                  <c:v>European Union</c:v>
                </c:pt>
                <c:pt idx="5">
                  <c:v>Rest of the World</c:v>
                </c:pt>
                <c:pt idx="6">
                  <c:v>Prefer not to say</c:v>
                </c:pt>
              </c:strCache>
            </c:strRef>
          </c:cat>
          <c:val>
            <c:numRef>
              <c:f>Demographics!$G$71:$G$77</c:f>
              <c:numCache>
                <c:formatCode>0%</c:formatCode>
                <c:ptCount val="7"/>
                <c:pt idx="0">
                  <c:v>0.73298126446219303</c:v>
                </c:pt>
                <c:pt idx="1">
                  <c:v>3.7477295912020106E-2</c:v>
                </c:pt>
                <c:pt idx="2">
                  <c:v>0.15199920380184617</c:v>
                </c:pt>
                <c:pt idx="3">
                  <c:v>7.3312433131795682E-2</c:v>
                </c:pt>
              </c:numCache>
            </c:numRef>
          </c:val>
          <c:extLst>
            <c:ext xmlns:c16="http://schemas.microsoft.com/office/drawing/2014/chart" uri="{C3380CC4-5D6E-409C-BE32-E72D297353CC}">
              <c16:uniqueId val="{00000001-9416-4752-A20F-55A92D97E008}"/>
            </c:ext>
          </c:extLst>
        </c:ser>
        <c:dLbls>
          <c:showLegendKey val="0"/>
          <c:showVal val="0"/>
          <c:showCatName val="0"/>
          <c:showSerName val="0"/>
          <c:showPercent val="0"/>
          <c:showBubbleSize val="0"/>
        </c:dLbls>
        <c:gapWidth val="219"/>
        <c:overlap val="-27"/>
        <c:axId val="16103120"/>
        <c:axId val="16103536"/>
      </c:barChart>
      <c:catAx>
        <c:axId val="1610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103536"/>
        <c:crosses val="autoZero"/>
        <c:auto val="1"/>
        <c:lblAlgn val="ctr"/>
        <c:lblOffset val="100"/>
        <c:noMultiLvlLbl val="0"/>
      </c:catAx>
      <c:valAx>
        <c:axId val="16103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10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r>
              <a:rPr lang="en-GB" sz="1600" b="1" dirty="0">
                <a:solidFill>
                  <a:srgbClr val="0070C0"/>
                </a:solidFill>
              </a:rPr>
              <a:t>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Demographics!$F$91</c:f>
              <c:strCache>
                <c:ptCount val="1"/>
                <c:pt idx="0">
                  <c:v>Survey respondents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Demographics!$E$92:$E$97</c:f>
              <c:strCache>
                <c:ptCount val="6"/>
                <c:pt idx="0">
                  <c:v>Asian</c:v>
                </c:pt>
                <c:pt idx="1">
                  <c:v>Black</c:v>
                </c:pt>
                <c:pt idx="2">
                  <c:v>Other</c:v>
                </c:pt>
                <c:pt idx="3">
                  <c:v>Mixed</c:v>
                </c:pt>
                <c:pt idx="4">
                  <c:v>White</c:v>
                </c:pt>
                <c:pt idx="5">
                  <c:v>Prefer not to say</c:v>
                </c:pt>
              </c:strCache>
            </c:strRef>
          </c:cat>
          <c:val>
            <c:numRef>
              <c:f>Demographics!$F$92:$F$97</c:f>
              <c:numCache>
                <c:formatCode>0%</c:formatCode>
                <c:ptCount val="6"/>
                <c:pt idx="0">
                  <c:v>2.0512820512820513E-2</c:v>
                </c:pt>
                <c:pt idx="1">
                  <c:v>5.1282051282051282E-3</c:v>
                </c:pt>
                <c:pt idx="2">
                  <c:v>5.1282051282051282E-3</c:v>
                </c:pt>
                <c:pt idx="3">
                  <c:v>3.0769230769230771E-2</c:v>
                </c:pt>
                <c:pt idx="4">
                  <c:v>0.87179487179487181</c:v>
                </c:pt>
                <c:pt idx="5">
                  <c:v>6.6666666666666666E-2</c:v>
                </c:pt>
              </c:numCache>
            </c:numRef>
          </c:val>
          <c:extLst>
            <c:ext xmlns:c16="http://schemas.microsoft.com/office/drawing/2014/chart" uri="{C3380CC4-5D6E-409C-BE32-E72D297353CC}">
              <c16:uniqueId val="{00000000-075B-42AA-BAAF-8A0B60715697}"/>
            </c:ext>
          </c:extLst>
        </c:ser>
        <c:ser>
          <c:idx val="1"/>
          <c:order val="1"/>
          <c:tx>
            <c:strRef>
              <c:f>Demographics!$G$91</c:f>
              <c:strCache>
                <c:ptCount val="1"/>
                <c:pt idx="0">
                  <c:v>OU student population</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Demographics!$E$92:$E$97</c:f>
              <c:strCache>
                <c:ptCount val="6"/>
                <c:pt idx="0">
                  <c:v>Asian</c:v>
                </c:pt>
                <c:pt idx="1">
                  <c:v>Black</c:v>
                </c:pt>
                <c:pt idx="2">
                  <c:v>Other</c:v>
                </c:pt>
                <c:pt idx="3">
                  <c:v>Mixed</c:v>
                </c:pt>
                <c:pt idx="4">
                  <c:v>White</c:v>
                </c:pt>
                <c:pt idx="5">
                  <c:v>Prefer not to say</c:v>
                </c:pt>
              </c:strCache>
            </c:strRef>
          </c:cat>
          <c:val>
            <c:numRef>
              <c:f>Demographics!$G$92:$G$97</c:f>
              <c:numCache>
                <c:formatCode>0%</c:formatCode>
                <c:ptCount val="6"/>
                <c:pt idx="0">
                  <c:v>3.7116518623572445E-2</c:v>
                </c:pt>
                <c:pt idx="1">
                  <c:v>3.3825980941006695E-2</c:v>
                </c:pt>
                <c:pt idx="2">
                  <c:v>9.7036649996267814E-3</c:v>
                </c:pt>
                <c:pt idx="3">
                  <c:v>2.6610435172053446E-2</c:v>
                </c:pt>
                <c:pt idx="4">
                  <c:v>0.86987136423577416</c:v>
                </c:pt>
                <c:pt idx="5">
                  <c:v>1.9556617153093977E-2</c:v>
                </c:pt>
              </c:numCache>
            </c:numRef>
          </c:val>
          <c:extLst>
            <c:ext xmlns:c16="http://schemas.microsoft.com/office/drawing/2014/chart" uri="{C3380CC4-5D6E-409C-BE32-E72D297353CC}">
              <c16:uniqueId val="{00000001-075B-42AA-BAAF-8A0B60715697}"/>
            </c:ext>
          </c:extLst>
        </c:ser>
        <c:dLbls>
          <c:showLegendKey val="0"/>
          <c:showVal val="0"/>
          <c:showCatName val="0"/>
          <c:showSerName val="0"/>
          <c:showPercent val="0"/>
          <c:showBubbleSize val="0"/>
        </c:dLbls>
        <c:gapWidth val="219"/>
        <c:overlap val="-27"/>
        <c:axId val="270054928"/>
        <c:axId val="270059504"/>
      </c:barChart>
      <c:catAx>
        <c:axId val="27005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70059504"/>
        <c:crosses val="autoZero"/>
        <c:auto val="1"/>
        <c:lblAlgn val="ctr"/>
        <c:lblOffset val="100"/>
        <c:noMultiLvlLbl val="0"/>
      </c:catAx>
      <c:valAx>
        <c:axId val="27005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7005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solidFill>
                  <a:srgbClr val="0070C0"/>
                </a:solidFill>
              </a:rPr>
              <a:t>Potential portfolio</a:t>
            </a:r>
            <a:r>
              <a:rPr lang="en-GB" sz="1600" b="1" baseline="0" dirty="0">
                <a:solidFill>
                  <a:srgbClr val="0070C0"/>
                </a:solidFill>
              </a:rPr>
              <a:t> areas for the Student Leadership Committee </a:t>
            </a:r>
            <a:endParaRPr lang="en-GB" sz="1600" b="1" dirty="0">
              <a:solidFill>
                <a:srgbClr val="0070C0"/>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Portfolio_Skill!$H$25</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Portfolio_Skill!$G$26:$G$33</c:f>
              <c:strCache>
                <c:ptCount val="8"/>
                <c:pt idx="0">
                  <c:v>Academic representation</c:v>
                </c:pt>
                <c:pt idx="1">
                  <c:v>Finance and administration</c:v>
                </c:pt>
                <c:pt idx="2">
                  <c:v>Community and engagement</c:v>
                </c:pt>
                <c:pt idx="3">
                  <c:v>Student support</c:v>
                </c:pt>
                <c:pt idx="4">
                  <c:v>Equality, Diversity and Inclusion</c:v>
                </c:pt>
                <c:pt idx="5">
                  <c:v>Faculty liaison</c:v>
                </c:pt>
                <c:pt idx="6">
                  <c:v>Nations and overseas students</c:v>
                </c:pt>
                <c:pt idx="7">
                  <c:v>Don't know/Not sure</c:v>
                </c:pt>
              </c:strCache>
            </c:strRef>
          </c:cat>
          <c:val>
            <c:numRef>
              <c:f>Portfolio_Skill!$H$26:$H$33</c:f>
              <c:numCache>
                <c:formatCode>0%</c:formatCode>
                <c:ptCount val="8"/>
                <c:pt idx="0">
                  <c:v>0.69230769230769229</c:v>
                </c:pt>
                <c:pt idx="1">
                  <c:v>0.50769230769230766</c:v>
                </c:pt>
                <c:pt idx="2">
                  <c:v>0.60512820512820509</c:v>
                </c:pt>
                <c:pt idx="3">
                  <c:v>0.77948717948717949</c:v>
                </c:pt>
                <c:pt idx="4">
                  <c:v>0.6512820512820513</c:v>
                </c:pt>
                <c:pt idx="5">
                  <c:v>0.52307692307692311</c:v>
                </c:pt>
                <c:pt idx="6">
                  <c:v>0.40512820512820513</c:v>
                </c:pt>
                <c:pt idx="7">
                  <c:v>0.1076923076923077</c:v>
                </c:pt>
              </c:numCache>
            </c:numRef>
          </c:val>
          <c:extLst>
            <c:ext xmlns:c16="http://schemas.microsoft.com/office/drawing/2014/chart" uri="{C3380CC4-5D6E-409C-BE32-E72D297353CC}">
              <c16:uniqueId val="{00000000-70D4-40DB-B137-246F9EA0C569}"/>
            </c:ext>
          </c:extLst>
        </c:ser>
        <c:ser>
          <c:idx val="1"/>
          <c:order val="1"/>
          <c:tx>
            <c:strRef>
              <c:f>Portfolio_Skill!$I$25</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Portfolio_Skill!$G$26:$G$33</c:f>
              <c:strCache>
                <c:ptCount val="8"/>
                <c:pt idx="0">
                  <c:v>Academic representation</c:v>
                </c:pt>
                <c:pt idx="1">
                  <c:v>Finance and administration</c:v>
                </c:pt>
                <c:pt idx="2">
                  <c:v>Community and engagement</c:v>
                </c:pt>
                <c:pt idx="3">
                  <c:v>Student support</c:v>
                </c:pt>
                <c:pt idx="4">
                  <c:v>Equality, Diversity and Inclusion</c:v>
                </c:pt>
                <c:pt idx="5">
                  <c:v>Faculty liaison</c:v>
                </c:pt>
                <c:pt idx="6">
                  <c:v>Nations and overseas students</c:v>
                </c:pt>
                <c:pt idx="7">
                  <c:v>Don't know/Not sure</c:v>
                </c:pt>
              </c:strCache>
            </c:strRef>
          </c:cat>
          <c:val>
            <c:numRef>
              <c:f>Portfolio_Skill!$I$26:$I$33</c:f>
              <c:numCache>
                <c:formatCode>0%</c:formatCode>
                <c:ptCount val="8"/>
                <c:pt idx="0">
                  <c:v>0.78947368421052633</c:v>
                </c:pt>
                <c:pt idx="1">
                  <c:v>0.57894736842105265</c:v>
                </c:pt>
                <c:pt idx="2">
                  <c:v>0.57894736842105265</c:v>
                </c:pt>
                <c:pt idx="3">
                  <c:v>0.78947368421052633</c:v>
                </c:pt>
                <c:pt idx="4">
                  <c:v>0.68421052631578949</c:v>
                </c:pt>
                <c:pt idx="5">
                  <c:v>0.47368421052631576</c:v>
                </c:pt>
                <c:pt idx="6">
                  <c:v>0.31578947368421051</c:v>
                </c:pt>
                <c:pt idx="7">
                  <c:v>0.15789473684210525</c:v>
                </c:pt>
              </c:numCache>
            </c:numRef>
          </c:val>
          <c:extLst>
            <c:ext xmlns:c16="http://schemas.microsoft.com/office/drawing/2014/chart" uri="{C3380CC4-5D6E-409C-BE32-E72D297353CC}">
              <c16:uniqueId val="{00000001-70D4-40DB-B137-246F9EA0C569}"/>
            </c:ext>
          </c:extLst>
        </c:ser>
        <c:dLbls>
          <c:showLegendKey val="0"/>
          <c:showVal val="0"/>
          <c:showCatName val="0"/>
          <c:showSerName val="0"/>
          <c:showPercent val="0"/>
          <c:showBubbleSize val="0"/>
        </c:dLbls>
        <c:gapWidth val="219"/>
        <c:overlap val="-27"/>
        <c:axId val="596167696"/>
        <c:axId val="596162704"/>
      </c:barChart>
      <c:catAx>
        <c:axId val="59616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mn-lt"/>
                <a:ea typeface="+mn-ea"/>
                <a:cs typeface="+mn-cs"/>
              </a:defRPr>
            </a:pPr>
            <a:endParaRPr lang="en-US"/>
          </a:p>
        </c:txPr>
        <c:crossAx val="596162704"/>
        <c:crosses val="autoZero"/>
        <c:auto val="1"/>
        <c:lblAlgn val="ctr"/>
        <c:lblOffset val="100"/>
        <c:noMultiLvlLbl val="0"/>
      </c:catAx>
      <c:valAx>
        <c:axId val="5961627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9616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solidFill>
                  <a:srgbClr val="0070C0"/>
                </a:solidFill>
              </a:rPr>
              <a:t>Potential skills for the Student Leadership Committee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Portfolio_Skill!$H$68</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Portfolio_Skill!$G$69:$G$75</c:f>
              <c:strCache>
                <c:ptCount val="7"/>
                <c:pt idx="0">
                  <c:v>Being able to effectively represent the student voice</c:v>
                </c:pt>
                <c:pt idx="1">
                  <c:v>Ability to develop and run campaigns</c:v>
                </c:pt>
                <c:pt idx="2">
                  <c:v>Prior experience as an elected official or representative (including other institutions)</c:v>
                </c:pt>
                <c:pt idx="3">
                  <c:v>Relationship building and networking skills</c:v>
                </c:pt>
                <c:pt idx="4">
                  <c:v>Marketing and communications skills</c:v>
                </c:pt>
                <c:pt idx="5">
                  <c:v>Leadership and influencing skills</c:v>
                </c:pt>
                <c:pt idx="6">
                  <c:v>Don't know/not sure</c:v>
                </c:pt>
              </c:strCache>
            </c:strRef>
          </c:cat>
          <c:val>
            <c:numRef>
              <c:f>Portfolio_Skill!$H$69:$H$75</c:f>
              <c:numCache>
                <c:formatCode>0%</c:formatCode>
                <c:ptCount val="7"/>
                <c:pt idx="0">
                  <c:v>0.85128205128205126</c:v>
                </c:pt>
                <c:pt idx="1">
                  <c:v>0.38974358974358975</c:v>
                </c:pt>
                <c:pt idx="2">
                  <c:v>0.20512820512820512</c:v>
                </c:pt>
                <c:pt idx="3">
                  <c:v>0.67179487179487174</c:v>
                </c:pt>
                <c:pt idx="4">
                  <c:v>0.4</c:v>
                </c:pt>
                <c:pt idx="5">
                  <c:v>0.64615384615384619</c:v>
                </c:pt>
                <c:pt idx="6">
                  <c:v>7.6923076923076927E-2</c:v>
                </c:pt>
              </c:numCache>
            </c:numRef>
          </c:val>
          <c:extLst>
            <c:ext xmlns:c16="http://schemas.microsoft.com/office/drawing/2014/chart" uri="{C3380CC4-5D6E-409C-BE32-E72D297353CC}">
              <c16:uniqueId val="{00000000-6DCD-498A-A96D-9B8264AC199B}"/>
            </c:ext>
          </c:extLst>
        </c:ser>
        <c:ser>
          <c:idx val="1"/>
          <c:order val="1"/>
          <c:tx>
            <c:strRef>
              <c:f>Portfolio_Skill!$I$68</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Portfolio_Skill!$G$69:$G$75</c:f>
              <c:strCache>
                <c:ptCount val="7"/>
                <c:pt idx="0">
                  <c:v>Being able to effectively represent the student voice</c:v>
                </c:pt>
                <c:pt idx="1">
                  <c:v>Ability to develop and run campaigns</c:v>
                </c:pt>
                <c:pt idx="2">
                  <c:v>Prior experience as an elected official or representative (including other institutions)</c:v>
                </c:pt>
                <c:pt idx="3">
                  <c:v>Relationship building and networking skills</c:v>
                </c:pt>
                <c:pt idx="4">
                  <c:v>Marketing and communications skills</c:v>
                </c:pt>
                <c:pt idx="5">
                  <c:v>Leadership and influencing skills</c:v>
                </c:pt>
                <c:pt idx="6">
                  <c:v>Don't know/not sure</c:v>
                </c:pt>
              </c:strCache>
            </c:strRef>
          </c:cat>
          <c:val>
            <c:numRef>
              <c:f>Portfolio_Skill!$I$69:$I$75</c:f>
              <c:numCache>
                <c:formatCode>0%</c:formatCode>
                <c:ptCount val="7"/>
                <c:pt idx="0">
                  <c:v>0.89473684210526316</c:v>
                </c:pt>
                <c:pt idx="1">
                  <c:v>0.42105263157894735</c:v>
                </c:pt>
                <c:pt idx="2">
                  <c:v>0.15789473684210525</c:v>
                </c:pt>
                <c:pt idx="3">
                  <c:v>0.63157894736842102</c:v>
                </c:pt>
                <c:pt idx="4">
                  <c:v>0.26315789473684209</c:v>
                </c:pt>
                <c:pt idx="5">
                  <c:v>0.68421052631578949</c:v>
                </c:pt>
                <c:pt idx="6">
                  <c:v>0.10526315789473684</c:v>
                </c:pt>
              </c:numCache>
            </c:numRef>
          </c:val>
          <c:extLst>
            <c:ext xmlns:c16="http://schemas.microsoft.com/office/drawing/2014/chart" uri="{C3380CC4-5D6E-409C-BE32-E72D297353CC}">
              <c16:uniqueId val="{00000001-6DCD-498A-A96D-9B8264AC199B}"/>
            </c:ext>
          </c:extLst>
        </c:ser>
        <c:dLbls>
          <c:showLegendKey val="0"/>
          <c:showVal val="0"/>
          <c:showCatName val="0"/>
          <c:showSerName val="0"/>
          <c:showPercent val="0"/>
          <c:showBubbleSize val="0"/>
        </c:dLbls>
        <c:gapWidth val="219"/>
        <c:overlap val="-27"/>
        <c:axId val="699672368"/>
        <c:axId val="699673616"/>
      </c:barChart>
      <c:catAx>
        <c:axId val="69967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mn-lt"/>
                <a:ea typeface="+mn-ea"/>
                <a:cs typeface="+mn-cs"/>
              </a:defRPr>
            </a:pPr>
            <a:endParaRPr lang="en-US"/>
          </a:p>
        </c:txPr>
        <c:crossAx val="699673616"/>
        <c:crosses val="autoZero"/>
        <c:auto val="1"/>
        <c:lblAlgn val="ctr"/>
        <c:lblOffset val="100"/>
        <c:noMultiLvlLbl val="0"/>
      </c:catAx>
      <c:valAx>
        <c:axId val="699673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9967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r>
              <a:rPr lang="en-GB" sz="1600" b="1" dirty="0">
                <a:solidFill>
                  <a:srgbClr val="0070C0"/>
                </a:solidFill>
              </a:rPr>
              <a:t>Ways to inform and engage the student community</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Portfolio_Skill!$H$83</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Portfolio_Skill!$G$84:$G$90</c:f>
              <c:strCache>
                <c:ptCount val="7"/>
                <c:pt idx="0">
                  <c:v>Regular reports shared with the student body</c:v>
                </c:pt>
                <c:pt idx="1">
                  <c:v>Informal drop-in sessions to meet with the Committee members</c:v>
                </c:pt>
                <c:pt idx="2">
                  <c:v>Formal Q&amp;A sessions with Committee members</c:v>
                </c:pt>
                <c:pt idx="3">
                  <c:v>Dedicated social media accounts and/or website areas</c:v>
                </c:pt>
                <c:pt idx="4">
                  <c:v>Regular blogs </c:v>
                </c:pt>
                <c:pt idx="5">
                  <c:v>Regular video messages</c:v>
                </c:pt>
                <c:pt idx="6">
                  <c:v>Don't know/not sure</c:v>
                </c:pt>
              </c:strCache>
            </c:strRef>
          </c:cat>
          <c:val>
            <c:numRef>
              <c:f>Portfolio_Skill!$H$84:$H$90</c:f>
              <c:numCache>
                <c:formatCode>0%</c:formatCode>
                <c:ptCount val="7"/>
                <c:pt idx="0">
                  <c:v>0.69230769230769229</c:v>
                </c:pt>
                <c:pt idx="1">
                  <c:v>0.35384615384615387</c:v>
                </c:pt>
                <c:pt idx="2">
                  <c:v>0.41025641025641024</c:v>
                </c:pt>
                <c:pt idx="3">
                  <c:v>0.5641025641025641</c:v>
                </c:pt>
                <c:pt idx="4">
                  <c:v>0.44615384615384618</c:v>
                </c:pt>
                <c:pt idx="5">
                  <c:v>0.26666666666666666</c:v>
                </c:pt>
                <c:pt idx="6">
                  <c:v>5.6410256410256411E-2</c:v>
                </c:pt>
              </c:numCache>
            </c:numRef>
          </c:val>
          <c:extLst>
            <c:ext xmlns:c16="http://schemas.microsoft.com/office/drawing/2014/chart" uri="{C3380CC4-5D6E-409C-BE32-E72D297353CC}">
              <c16:uniqueId val="{00000000-5F0E-4DB5-AA6B-0ED3AD15084D}"/>
            </c:ext>
          </c:extLst>
        </c:ser>
        <c:ser>
          <c:idx val="1"/>
          <c:order val="1"/>
          <c:tx>
            <c:strRef>
              <c:f>Portfolio_Skill!$I$83</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Portfolio_Skill!$G$84:$G$90</c:f>
              <c:strCache>
                <c:ptCount val="7"/>
                <c:pt idx="0">
                  <c:v>Regular reports shared with the student body</c:v>
                </c:pt>
                <c:pt idx="1">
                  <c:v>Informal drop-in sessions to meet with the Committee members</c:v>
                </c:pt>
                <c:pt idx="2">
                  <c:v>Formal Q&amp;A sessions with Committee members</c:v>
                </c:pt>
                <c:pt idx="3">
                  <c:v>Dedicated social media accounts and/or website areas</c:v>
                </c:pt>
                <c:pt idx="4">
                  <c:v>Regular blogs </c:v>
                </c:pt>
                <c:pt idx="5">
                  <c:v>Regular video messages</c:v>
                </c:pt>
                <c:pt idx="6">
                  <c:v>Don't know/not sure</c:v>
                </c:pt>
              </c:strCache>
            </c:strRef>
          </c:cat>
          <c:val>
            <c:numRef>
              <c:f>Portfolio_Skill!$I$84:$I$90</c:f>
              <c:numCache>
                <c:formatCode>0%</c:formatCode>
                <c:ptCount val="7"/>
                <c:pt idx="0">
                  <c:v>0.57894736842105265</c:v>
                </c:pt>
                <c:pt idx="1">
                  <c:v>0.26315789473684209</c:v>
                </c:pt>
                <c:pt idx="2">
                  <c:v>0.36842105263157893</c:v>
                </c:pt>
                <c:pt idx="3">
                  <c:v>0.36842105263157893</c:v>
                </c:pt>
                <c:pt idx="4">
                  <c:v>0.26315789473684209</c:v>
                </c:pt>
                <c:pt idx="5">
                  <c:v>0.15789473684210525</c:v>
                </c:pt>
                <c:pt idx="6">
                  <c:v>0.21052631578947367</c:v>
                </c:pt>
              </c:numCache>
            </c:numRef>
          </c:val>
          <c:extLst>
            <c:ext xmlns:c16="http://schemas.microsoft.com/office/drawing/2014/chart" uri="{C3380CC4-5D6E-409C-BE32-E72D297353CC}">
              <c16:uniqueId val="{00000001-5F0E-4DB5-AA6B-0ED3AD15084D}"/>
            </c:ext>
          </c:extLst>
        </c:ser>
        <c:dLbls>
          <c:showLegendKey val="0"/>
          <c:showVal val="0"/>
          <c:showCatName val="0"/>
          <c:showSerName val="0"/>
          <c:showPercent val="0"/>
          <c:showBubbleSize val="0"/>
        </c:dLbls>
        <c:gapWidth val="219"/>
        <c:overlap val="-27"/>
        <c:axId val="800807823"/>
        <c:axId val="800808655"/>
      </c:barChart>
      <c:catAx>
        <c:axId val="80080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mn-lt"/>
                <a:ea typeface="+mn-ea"/>
                <a:cs typeface="+mn-cs"/>
              </a:defRPr>
            </a:pPr>
            <a:endParaRPr lang="en-US"/>
          </a:p>
        </c:txPr>
        <c:crossAx val="800808655"/>
        <c:crosses val="autoZero"/>
        <c:auto val="1"/>
        <c:lblAlgn val="ctr"/>
        <c:lblOffset val="100"/>
        <c:noMultiLvlLbl val="0"/>
      </c:catAx>
      <c:valAx>
        <c:axId val="80080865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00807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solidFill>
                  <a:srgbClr val="0070C0"/>
                </a:solidFill>
              </a:rPr>
              <a:t>Composition</a:t>
            </a:r>
            <a:r>
              <a:rPr lang="en-GB" sz="1600" b="1" baseline="0" dirty="0">
                <a:solidFill>
                  <a:srgbClr val="0070C0"/>
                </a:solidFill>
              </a:rPr>
              <a:t> of the Student Representation Forum</a:t>
            </a:r>
            <a:endParaRPr lang="en-GB" sz="1600" b="1" dirty="0">
              <a:solidFill>
                <a:srgbClr val="0070C0"/>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SRF_Scrutiny!$H$5</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SRF_Scrutiny!$G$6:$G$9</c:f>
              <c:strCache>
                <c:ptCount val="4"/>
                <c:pt idx="0">
                  <c:v>Students who are studying the same subject as you</c:v>
                </c:pt>
                <c:pt idx="1">
                  <c:v>Students who live in a similar area/region to you</c:v>
                </c:pt>
                <c:pt idx="2">
                  <c:v>Students who have the same responsibilities/time pressures as you do outside of their studies</c:v>
                </c:pt>
                <c:pt idx="3">
                  <c:v>Students with whom you share protected charecteristics</c:v>
                </c:pt>
              </c:strCache>
            </c:strRef>
          </c:cat>
          <c:val>
            <c:numRef>
              <c:f>SRF_Scrutiny!$H$6:$H$9</c:f>
              <c:numCache>
                <c:formatCode>0%</c:formatCode>
                <c:ptCount val="4"/>
                <c:pt idx="0">
                  <c:v>0.81025641025641026</c:v>
                </c:pt>
                <c:pt idx="1">
                  <c:v>0.53846153846153844</c:v>
                </c:pt>
                <c:pt idx="2">
                  <c:v>0.57948717948717954</c:v>
                </c:pt>
                <c:pt idx="3">
                  <c:v>0.47692307692307695</c:v>
                </c:pt>
              </c:numCache>
            </c:numRef>
          </c:val>
          <c:extLst>
            <c:ext xmlns:c16="http://schemas.microsoft.com/office/drawing/2014/chart" uri="{C3380CC4-5D6E-409C-BE32-E72D297353CC}">
              <c16:uniqueId val="{00000000-27FB-486C-8AEB-DD59EAE9503E}"/>
            </c:ext>
          </c:extLst>
        </c:ser>
        <c:ser>
          <c:idx val="1"/>
          <c:order val="1"/>
          <c:tx>
            <c:strRef>
              <c:f>SRF_Scrutiny!$I$5</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SRF_Scrutiny!$G$6:$G$9</c:f>
              <c:strCache>
                <c:ptCount val="4"/>
                <c:pt idx="0">
                  <c:v>Students who are studying the same subject as you</c:v>
                </c:pt>
                <c:pt idx="1">
                  <c:v>Students who live in a similar area/region to you</c:v>
                </c:pt>
                <c:pt idx="2">
                  <c:v>Students who have the same responsibilities/time pressures as you do outside of their studies</c:v>
                </c:pt>
                <c:pt idx="3">
                  <c:v>Students with whom you share protected charecteristics</c:v>
                </c:pt>
              </c:strCache>
            </c:strRef>
          </c:cat>
          <c:val>
            <c:numRef>
              <c:f>SRF_Scrutiny!$I$6:$I$9</c:f>
              <c:numCache>
                <c:formatCode>0%</c:formatCode>
                <c:ptCount val="4"/>
                <c:pt idx="0">
                  <c:v>0.52631578947368418</c:v>
                </c:pt>
                <c:pt idx="1">
                  <c:v>0.36842105263157893</c:v>
                </c:pt>
                <c:pt idx="2">
                  <c:v>0.47368421052631576</c:v>
                </c:pt>
                <c:pt idx="3">
                  <c:v>0.15789473684210525</c:v>
                </c:pt>
              </c:numCache>
            </c:numRef>
          </c:val>
          <c:extLst>
            <c:ext xmlns:c16="http://schemas.microsoft.com/office/drawing/2014/chart" uri="{C3380CC4-5D6E-409C-BE32-E72D297353CC}">
              <c16:uniqueId val="{00000001-27FB-486C-8AEB-DD59EAE9503E}"/>
            </c:ext>
          </c:extLst>
        </c:ser>
        <c:dLbls>
          <c:showLegendKey val="0"/>
          <c:showVal val="0"/>
          <c:showCatName val="0"/>
          <c:showSerName val="0"/>
          <c:showPercent val="0"/>
          <c:showBubbleSize val="0"/>
        </c:dLbls>
        <c:gapWidth val="219"/>
        <c:overlap val="-27"/>
        <c:axId val="704676640"/>
        <c:axId val="704677472"/>
      </c:barChart>
      <c:catAx>
        <c:axId val="70467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mn-lt"/>
                <a:ea typeface="+mn-ea"/>
                <a:cs typeface="+mn-cs"/>
              </a:defRPr>
            </a:pPr>
            <a:endParaRPr lang="en-US"/>
          </a:p>
        </c:txPr>
        <c:crossAx val="704677472"/>
        <c:crosses val="autoZero"/>
        <c:auto val="1"/>
        <c:lblAlgn val="ctr"/>
        <c:lblOffset val="100"/>
        <c:noMultiLvlLbl val="0"/>
      </c:catAx>
      <c:valAx>
        <c:axId val="7046774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0467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b="1" dirty="0">
                <a:solidFill>
                  <a:srgbClr val="0070C0"/>
                </a:solidFill>
              </a:rPr>
              <a:t>Principles</a:t>
            </a:r>
            <a:r>
              <a:rPr lang="en-GB" sz="1600" b="1" baseline="0" dirty="0">
                <a:solidFill>
                  <a:srgbClr val="0070C0"/>
                </a:solidFill>
              </a:rPr>
              <a:t> for the Scrutiny Panel's work</a:t>
            </a:r>
            <a:endParaRPr lang="en-GB" sz="1600" b="1" dirty="0">
              <a:solidFill>
                <a:srgbClr val="0070C0"/>
              </a:solidFill>
            </a:endParaRPr>
          </a:p>
        </c:rich>
      </c:tx>
      <c:layout>
        <c:manualLayout>
          <c:xMode val="edge"/>
          <c:yMode val="edge"/>
          <c:x val="0.39654081961923199"/>
          <c:y val="4.816223067173637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SRF_Scrutiny!$H$27</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SRF_Scrutiny!$G$28:$G$33</c:f>
              <c:strCache>
                <c:ptCount val="6"/>
                <c:pt idx="0">
                  <c:v>Ensuring transparency</c:v>
                </c:pt>
                <c:pt idx="1">
                  <c:v>Ensuring effective communications</c:v>
                </c:pt>
                <c:pt idx="2">
                  <c:v>Ensuring effective decision-making</c:v>
                </c:pt>
                <c:pt idx="3">
                  <c:v>Ensuring delivery of strategic aims and objectives</c:v>
                </c:pt>
                <c:pt idx="4">
                  <c:v>Ensuring delivery of manifesto pledges</c:v>
                </c:pt>
                <c:pt idx="5">
                  <c:v>Don't know/Not sure</c:v>
                </c:pt>
              </c:strCache>
            </c:strRef>
          </c:cat>
          <c:val>
            <c:numRef>
              <c:f>SRF_Scrutiny!$H$28:$H$33</c:f>
              <c:numCache>
                <c:formatCode>0%</c:formatCode>
                <c:ptCount val="6"/>
                <c:pt idx="0">
                  <c:v>0.84102564102564104</c:v>
                </c:pt>
                <c:pt idx="1">
                  <c:v>0.74358974358974361</c:v>
                </c:pt>
                <c:pt idx="2">
                  <c:v>0.64102564102564108</c:v>
                </c:pt>
                <c:pt idx="3">
                  <c:v>0.64102564102564108</c:v>
                </c:pt>
                <c:pt idx="4">
                  <c:v>0.46666666666666667</c:v>
                </c:pt>
                <c:pt idx="5">
                  <c:v>3.5897435897435895E-2</c:v>
                </c:pt>
              </c:numCache>
            </c:numRef>
          </c:val>
          <c:extLst>
            <c:ext xmlns:c16="http://schemas.microsoft.com/office/drawing/2014/chart" uri="{C3380CC4-5D6E-409C-BE32-E72D297353CC}">
              <c16:uniqueId val="{00000000-6788-4C06-9AF5-E8BD131BB5EE}"/>
            </c:ext>
          </c:extLst>
        </c:ser>
        <c:ser>
          <c:idx val="1"/>
          <c:order val="1"/>
          <c:tx>
            <c:strRef>
              <c:f>SRF_Scrutiny!$I$27</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SRF_Scrutiny!$G$28:$G$33</c:f>
              <c:strCache>
                <c:ptCount val="6"/>
                <c:pt idx="0">
                  <c:v>Ensuring transparency</c:v>
                </c:pt>
                <c:pt idx="1">
                  <c:v>Ensuring effective communications</c:v>
                </c:pt>
                <c:pt idx="2">
                  <c:v>Ensuring effective decision-making</c:v>
                </c:pt>
                <c:pt idx="3">
                  <c:v>Ensuring delivery of strategic aims and objectives</c:v>
                </c:pt>
                <c:pt idx="4">
                  <c:v>Ensuring delivery of manifesto pledges</c:v>
                </c:pt>
                <c:pt idx="5">
                  <c:v>Don't know/Not sure</c:v>
                </c:pt>
              </c:strCache>
            </c:strRef>
          </c:cat>
          <c:val>
            <c:numRef>
              <c:f>SRF_Scrutiny!$I$28:$I$33</c:f>
              <c:numCache>
                <c:formatCode>0%</c:formatCode>
                <c:ptCount val="6"/>
                <c:pt idx="0">
                  <c:v>0.78947368421052633</c:v>
                </c:pt>
                <c:pt idx="1">
                  <c:v>0.63157894736842102</c:v>
                </c:pt>
                <c:pt idx="2">
                  <c:v>0.63157894736842102</c:v>
                </c:pt>
                <c:pt idx="3">
                  <c:v>0.63157894736842102</c:v>
                </c:pt>
                <c:pt idx="4">
                  <c:v>0.42105263157894735</c:v>
                </c:pt>
                <c:pt idx="5">
                  <c:v>0.15789473684210525</c:v>
                </c:pt>
              </c:numCache>
            </c:numRef>
          </c:val>
          <c:extLst>
            <c:ext xmlns:c16="http://schemas.microsoft.com/office/drawing/2014/chart" uri="{C3380CC4-5D6E-409C-BE32-E72D297353CC}">
              <c16:uniqueId val="{00000001-6788-4C06-9AF5-E8BD131BB5EE}"/>
            </c:ext>
          </c:extLst>
        </c:ser>
        <c:dLbls>
          <c:showLegendKey val="0"/>
          <c:showVal val="0"/>
          <c:showCatName val="0"/>
          <c:showSerName val="0"/>
          <c:showPercent val="0"/>
          <c:showBubbleSize val="0"/>
        </c:dLbls>
        <c:gapWidth val="219"/>
        <c:overlap val="-27"/>
        <c:axId val="706216000"/>
        <c:axId val="706213504"/>
      </c:barChart>
      <c:catAx>
        <c:axId val="70621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06213504"/>
        <c:crosses val="autoZero"/>
        <c:auto val="1"/>
        <c:lblAlgn val="ctr"/>
        <c:lblOffset val="100"/>
        <c:noMultiLvlLbl val="0"/>
      </c:catAx>
      <c:valAx>
        <c:axId val="706213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0621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r>
              <a:rPr lang="en-GB" sz="1600" b="1" dirty="0">
                <a:solidFill>
                  <a:srgbClr val="0070C0"/>
                </a:solidFill>
              </a:rPr>
              <a:t>Methods that could be used by the Scrutiny Panel</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SRF_Scrutiny!$H$57</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SRF_Scrutiny!$G$58:$G$63</c:f>
              <c:strCache>
                <c:ptCount val="6"/>
                <c:pt idx="0">
                  <c:v>Conducting an Annual Effectiveness Review of the Committee</c:v>
                </c:pt>
                <c:pt idx="1">
                  <c:v>Attending all Committee meetings as observers</c:v>
                </c:pt>
                <c:pt idx="2">
                  <c:v>Monitoring progress against elected officers' manifesto pledges</c:v>
                </c:pt>
                <c:pt idx="3">
                  <c:v>Monitoring progress against strategic aims and objectives</c:v>
                </c:pt>
                <c:pt idx="4">
                  <c:v>Holding one-to-one appraisals and development meetings</c:v>
                </c:pt>
                <c:pt idx="5">
                  <c:v>Don't know/Not sure</c:v>
                </c:pt>
              </c:strCache>
            </c:strRef>
          </c:cat>
          <c:val>
            <c:numRef>
              <c:f>SRF_Scrutiny!$H$58:$H$63</c:f>
              <c:numCache>
                <c:formatCode>0%</c:formatCode>
                <c:ptCount val="6"/>
                <c:pt idx="0">
                  <c:v>0.66666666666666663</c:v>
                </c:pt>
                <c:pt idx="1">
                  <c:v>0.46666666666666667</c:v>
                </c:pt>
                <c:pt idx="2">
                  <c:v>0.52307692307692311</c:v>
                </c:pt>
                <c:pt idx="3">
                  <c:v>0.67179487179487174</c:v>
                </c:pt>
                <c:pt idx="4">
                  <c:v>0.39487179487179486</c:v>
                </c:pt>
                <c:pt idx="5">
                  <c:v>6.6666666666666666E-2</c:v>
                </c:pt>
              </c:numCache>
            </c:numRef>
          </c:val>
          <c:extLst>
            <c:ext xmlns:c16="http://schemas.microsoft.com/office/drawing/2014/chart" uri="{C3380CC4-5D6E-409C-BE32-E72D297353CC}">
              <c16:uniqueId val="{00000000-919C-4AFE-925F-6FC4DD87358A}"/>
            </c:ext>
          </c:extLst>
        </c:ser>
        <c:ser>
          <c:idx val="1"/>
          <c:order val="1"/>
          <c:tx>
            <c:strRef>
              <c:f>SRF_Scrutiny!$I$57</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SRF_Scrutiny!$G$58:$G$63</c:f>
              <c:strCache>
                <c:ptCount val="6"/>
                <c:pt idx="0">
                  <c:v>Conducting an Annual Effectiveness Review of the Committee</c:v>
                </c:pt>
                <c:pt idx="1">
                  <c:v>Attending all Committee meetings as observers</c:v>
                </c:pt>
                <c:pt idx="2">
                  <c:v>Monitoring progress against elected officers' manifesto pledges</c:v>
                </c:pt>
                <c:pt idx="3">
                  <c:v>Monitoring progress against strategic aims and objectives</c:v>
                </c:pt>
                <c:pt idx="4">
                  <c:v>Holding one-to-one appraisals and development meetings</c:v>
                </c:pt>
                <c:pt idx="5">
                  <c:v>Don't know/Not sure</c:v>
                </c:pt>
              </c:strCache>
            </c:strRef>
          </c:cat>
          <c:val>
            <c:numRef>
              <c:f>SRF_Scrutiny!$I$58:$I$63</c:f>
              <c:numCache>
                <c:formatCode>0%</c:formatCode>
                <c:ptCount val="6"/>
                <c:pt idx="0">
                  <c:v>0.52631578947368418</c:v>
                </c:pt>
                <c:pt idx="1">
                  <c:v>0.36842105263157893</c:v>
                </c:pt>
                <c:pt idx="2">
                  <c:v>0.52631578947368418</c:v>
                </c:pt>
                <c:pt idx="3">
                  <c:v>0.78947368421052633</c:v>
                </c:pt>
                <c:pt idx="4">
                  <c:v>0.15789473684210525</c:v>
                </c:pt>
                <c:pt idx="5">
                  <c:v>0.21052631578947367</c:v>
                </c:pt>
              </c:numCache>
            </c:numRef>
          </c:val>
          <c:extLst>
            <c:ext xmlns:c16="http://schemas.microsoft.com/office/drawing/2014/chart" uri="{C3380CC4-5D6E-409C-BE32-E72D297353CC}">
              <c16:uniqueId val="{00000001-919C-4AFE-925F-6FC4DD87358A}"/>
            </c:ext>
          </c:extLst>
        </c:ser>
        <c:dLbls>
          <c:showLegendKey val="0"/>
          <c:showVal val="0"/>
          <c:showCatName val="0"/>
          <c:showSerName val="0"/>
          <c:showPercent val="0"/>
          <c:showBubbleSize val="0"/>
        </c:dLbls>
        <c:gapWidth val="219"/>
        <c:overlap val="-27"/>
        <c:axId val="1146815087"/>
        <c:axId val="1146816751"/>
      </c:barChart>
      <c:catAx>
        <c:axId val="1146815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mn-lt"/>
                <a:ea typeface="+mn-ea"/>
                <a:cs typeface="+mn-cs"/>
              </a:defRPr>
            </a:pPr>
            <a:endParaRPr lang="en-US"/>
          </a:p>
        </c:txPr>
        <c:crossAx val="1146816751"/>
        <c:crosses val="autoZero"/>
        <c:auto val="1"/>
        <c:lblAlgn val="ctr"/>
        <c:lblOffset val="100"/>
        <c:noMultiLvlLbl val="0"/>
      </c:catAx>
      <c:valAx>
        <c:axId val="11468167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4681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solidFill>
                  <a:srgbClr val="0070C0"/>
                </a:solidFill>
              </a:rPr>
              <a:t>Potential topics covered at the Annual General Meeting</a:t>
            </a:r>
          </a:p>
        </c:rich>
      </c:tx>
      <c:layout>
        <c:manualLayout>
          <c:xMode val="edge"/>
          <c:yMode val="edge"/>
          <c:x val="0.28563330050747465"/>
          <c:y val="1.68954574722267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AGM!$H$6</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AGM!$G$7:$G$13</c:f>
              <c:strCache>
                <c:ptCount val="7"/>
                <c:pt idx="0">
                  <c:v>Updates on company law, business and finance</c:v>
                </c:pt>
                <c:pt idx="1">
                  <c:v>Policy and position debates </c:v>
                </c:pt>
                <c:pt idx="2">
                  <c:v>Inviting external speakers to talk about Higher Education issues</c:v>
                </c:pt>
                <c:pt idx="3">
                  <c:v>Updates on campaigns </c:v>
                </c:pt>
                <c:pt idx="4">
                  <c:v>Updates on the work of the Board of Trustees</c:v>
                </c:pt>
                <c:pt idx="5">
                  <c:v>Updates on the work of the Student Leadership Committee</c:v>
                </c:pt>
                <c:pt idx="6">
                  <c:v>Don't know/not sure</c:v>
                </c:pt>
              </c:strCache>
            </c:strRef>
          </c:cat>
          <c:val>
            <c:numRef>
              <c:f>AGM!$H$7:$H$13</c:f>
              <c:numCache>
                <c:formatCode>0%</c:formatCode>
                <c:ptCount val="7"/>
                <c:pt idx="0">
                  <c:v>0.45128205128205129</c:v>
                </c:pt>
                <c:pt idx="1">
                  <c:v>0.55897435897435899</c:v>
                </c:pt>
                <c:pt idx="2">
                  <c:v>0.51282051282051277</c:v>
                </c:pt>
                <c:pt idx="3">
                  <c:v>0.54871794871794877</c:v>
                </c:pt>
                <c:pt idx="4">
                  <c:v>0.56923076923076921</c:v>
                </c:pt>
                <c:pt idx="5">
                  <c:v>0.75384615384615383</c:v>
                </c:pt>
                <c:pt idx="6">
                  <c:v>0.11794871794871795</c:v>
                </c:pt>
              </c:numCache>
            </c:numRef>
          </c:val>
          <c:extLst>
            <c:ext xmlns:c16="http://schemas.microsoft.com/office/drawing/2014/chart" uri="{C3380CC4-5D6E-409C-BE32-E72D297353CC}">
              <c16:uniqueId val="{00000000-CC90-4B92-B22C-98B4CA665394}"/>
            </c:ext>
          </c:extLst>
        </c:ser>
        <c:ser>
          <c:idx val="1"/>
          <c:order val="1"/>
          <c:tx>
            <c:strRef>
              <c:f>AGM!$I$6</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AGM!$G$7:$G$13</c:f>
              <c:strCache>
                <c:ptCount val="7"/>
                <c:pt idx="0">
                  <c:v>Updates on company law, business and finance</c:v>
                </c:pt>
                <c:pt idx="1">
                  <c:v>Policy and position debates </c:v>
                </c:pt>
                <c:pt idx="2">
                  <c:v>Inviting external speakers to talk about Higher Education issues</c:v>
                </c:pt>
                <c:pt idx="3">
                  <c:v>Updates on campaigns </c:v>
                </c:pt>
                <c:pt idx="4">
                  <c:v>Updates on the work of the Board of Trustees</c:v>
                </c:pt>
                <c:pt idx="5">
                  <c:v>Updates on the work of the Student Leadership Committee</c:v>
                </c:pt>
                <c:pt idx="6">
                  <c:v>Don't know/not sure</c:v>
                </c:pt>
              </c:strCache>
            </c:strRef>
          </c:cat>
          <c:val>
            <c:numRef>
              <c:f>AGM!$I$7:$I$13</c:f>
              <c:numCache>
                <c:formatCode>0%</c:formatCode>
                <c:ptCount val="7"/>
                <c:pt idx="0">
                  <c:v>0.31578947368421051</c:v>
                </c:pt>
                <c:pt idx="1">
                  <c:v>0.89473684210526316</c:v>
                </c:pt>
                <c:pt idx="2">
                  <c:v>0.42105263157894735</c:v>
                </c:pt>
                <c:pt idx="3">
                  <c:v>0.63157894736842102</c:v>
                </c:pt>
                <c:pt idx="4">
                  <c:v>0.63157894736842102</c:v>
                </c:pt>
                <c:pt idx="5">
                  <c:v>0.84210526315789469</c:v>
                </c:pt>
                <c:pt idx="6">
                  <c:v>0.10526315789473684</c:v>
                </c:pt>
              </c:numCache>
            </c:numRef>
          </c:val>
          <c:extLst>
            <c:ext xmlns:c16="http://schemas.microsoft.com/office/drawing/2014/chart" uri="{C3380CC4-5D6E-409C-BE32-E72D297353CC}">
              <c16:uniqueId val="{00000001-CC90-4B92-B22C-98B4CA665394}"/>
            </c:ext>
          </c:extLst>
        </c:ser>
        <c:dLbls>
          <c:showLegendKey val="0"/>
          <c:showVal val="0"/>
          <c:showCatName val="0"/>
          <c:showSerName val="0"/>
          <c:showPercent val="0"/>
          <c:showBubbleSize val="0"/>
        </c:dLbls>
        <c:gapWidth val="219"/>
        <c:overlap val="-27"/>
        <c:axId val="1212896607"/>
        <c:axId val="1212898687"/>
      </c:barChart>
      <c:catAx>
        <c:axId val="121289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mn-lt"/>
                <a:ea typeface="+mn-ea"/>
                <a:cs typeface="+mn-cs"/>
              </a:defRPr>
            </a:pPr>
            <a:endParaRPr lang="en-US"/>
          </a:p>
        </c:txPr>
        <c:crossAx val="1212898687"/>
        <c:crosses val="autoZero"/>
        <c:auto val="1"/>
        <c:lblAlgn val="ctr"/>
        <c:lblOffset val="100"/>
        <c:noMultiLvlLbl val="0"/>
      </c:catAx>
      <c:valAx>
        <c:axId val="121289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12896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r>
              <a:rPr lang="en-GB" sz="1600" b="1" dirty="0">
                <a:solidFill>
                  <a:srgbClr val="0070C0"/>
                </a:solidFill>
              </a:rPr>
              <a:t>Ideal</a:t>
            </a:r>
            <a:r>
              <a:rPr lang="en-GB" sz="1600" b="1" baseline="0" dirty="0">
                <a:solidFill>
                  <a:srgbClr val="0070C0"/>
                </a:solidFill>
              </a:rPr>
              <a:t> d</a:t>
            </a:r>
            <a:r>
              <a:rPr lang="en-GB" sz="1600" b="1" dirty="0">
                <a:solidFill>
                  <a:srgbClr val="0070C0"/>
                </a:solidFill>
              </a:rPr>
              <a:t>uration of the AGM</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0070C0"/>
              </a:solidFill>
              <a:latin typeface="+mn-lt"/>
              <a:ea typeface="+mn-ea"/>
              <a:cs typeface="+mn-cs"/>
            </a:defRPr>
          </a:pPr>
          <a:endParaRPr lang="en-US"/>
        </a:p>
      </c:txPr>
    </c:title>
    <c:autoTitleDeleted val="0"/>
    <c:plotArea>
      <c:layout/>
      <c:barChart>
        <c:barDir val="col"/>
        <c:grouping val="clustered"/>
        <c:varyColors val="0"/>
        <c:ser>
          <c:idx val="0"/>
          <c:order val="0"/>
          <c:tx>
            <c:strRef>
              <c:f>AGM!$H$34</c:f>
              <c:strCache>
                <c:ptCount val="1"/>
                <c:pt idx="0">
                  <c:v>Current Students</c:v>
                </c:pt>
              </c:strCache>
            </c:strRef>
          </c:tx>
          <c:spPr>
            <a:solidFill>
              <a:srgbClr val="059A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AGM!$G$35:$G$38</c:f>
              <c:strCache>
                <c:ptCount val="4"/>
                <c:pt idx="0">
                  <c:v>Half day</c:v>
                </c:pt>
                <c:pt idx="1">
                  <c:v>One day</c:v>
                </c:pt>
                <c:pt idx="2">
                  <c:v>Two days</c:v>
                </c:pt>
                <c:pt idx="3">
                  <c:v>Don't know/Not sure</c:v>
                </c:pt>
              </c:strCache>
            </c:strRef>
          </c:cat>
          <c:val>
            <c:numRef>
              <c:f>AGM!$H$35:$H$38</c:f>
              <c:numCache>
                <c:formatCode>0%</c:formatCode>
                <c:ptCount val="4"/>
                <c:pt idx="0">
                  <c:v>0.28717948717948716</c:v>
                </c:pt>
                <c:pt idx="1">
                  <c:v>0.33846153846153848</c:v>
                </c:pt>
                <c:pt idx="2">
                  <c:v>8.2051282051282051E-2</c:v>
                </c:pt>
                <c:pt idx="3">
                  <c:v>0.29230769230769232</c:v>
                </c:pt>
              </c:numCache>
            </c:numRef>
          </c:val>
          <c:extLst>
            <c:ext xmlns:c16="http://schemas.microsoft.com/office/drawing/2014/chart" uri="{C3380CC4-5D6E-409C-BE32-E72D297353CC}">
              <c16:uniqueId val="{00000000-35AB-4D78-8542-3E150C7C2B62}"/>
            </c:ext>
          </c:extLst>
        </c:ser>
        <c:ser>
          <c:idx val="1"/>
          <c:order val="1"/>
          <c:tx>
            <c:strRef>
              <c:f>AGM!$I$34</c:f>
              <c:strCache>
                <c:ptCount val="1"/>
                <c:pt idx="0">
                  <c:v>Other Stakeholders</c:v>
                </c:pt>
              </c:strCache>
            </c:strRef>
          </c:tx>
          <c:spPr>
            <a:solidFill>
              <a:srgbClr val="F289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AGM!$G$35:$G$38</c:f>
              <c:strCache>
                <c:ptCount val="4"/>
                <c:pt idx="0">
                  <c:v>Half day</c:v>
                </c:pt>
                <c:pt idx="1">
                  <c:v>One day</c:v>
                </c:pt>
                <c:pt idx="2">
                  <c:v>Two days</c:v>
                </c:pt>
                <c:pt idx="3">
                  <c:v>Don't know/Not sure</c:v>
                </c:pt>
              </c:strCache>
            </c:strRef>
          </c:cat>
          <c:val>
            <c:numRef>
              <c:f>AGM!$I$35:$I$38</c:f>
              <c:numCache>
                <c:formatCode>0%</c:formatCode>
                <c:ptCount val="4"/>
                <c:pt idx="0">
                  <c:v>0.26315789473684209</c:v>
                </c:pt>
                <c:pt idx="1">
                  <c:v>0.31578947368421051</c:v>
                </c:pt>
                <c:pt idx="2">
                  <c:v>0.26315789473684209</c:v>
                </c:pt>
                <c:pt idx="3">
                  <c:v>0.15789473684210525</c:v>
                </c:pt>
              </c:numCache>
            </c:numRef>
          </c:val>
          <c:extLst>
            <c:ext xmlns:c16="http://schemas.microsoft.com/office/drawing/2014/chart" uri="{C3380CC4-5D6E-409C-BE32-E72D297353CC}">
              <c16:uniqueId val="{00000001-35AB-4D78-8542-3E150C7C2B62}"/>
            </c:ext>
          </c:extLst>
        </c:ser>
        <c:dLbls>
          <c:showLegendKey val="0"/>
          <c:showVal val="0"/>
          <c:showCatName val="0"/>
          <c:showSerName val="0"/>
          <c:showPercent val="0"/>
          <c:showBubbleSize val="0"/>
        </c:dLbls>
        <c:gapWidth val="219"/>
        <c:overlap val="-27"/>
        <c:axId val="1115072991"/>
        <c:axId val="1115073407"/>
      </c:barChart>
      <c:catAx>
        <c:axId val="111507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15073407"/>
        <c:crosses val="autoZero"/>
        <c:auto val="1"/>
        <c:lblAlgn val="ctr"/>
        <c:lblOffset val="100"/>
        <c:noMultiLvlLbl val="0"/>
      </c:catAx>
      <c:valAx>
        <c:axId val="111507340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15072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DCAC0-0974-4038-98C7-5F92B49ED2FA}" type="datetimeFigureOut">
              <a:rPr lang="en-GB" smtClean="0"/>
              <a:t>14/12/2021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C91A8-A147-477A-A71A-9EB4D8262650}" type="slidenum">
              <a:rPr lang="en-GB" smtClean="0"/>
              <a:t>‹#›</a:t>
            </a:fld>
            <a:endParaRPr lang="en-GB"/>
          </a:p>
        </p:txBody>
      </p:sp>
    </p:spTree>
    <p:extLst>
      <p:ext uri="{BB962C8B-B14F-4D97-AF65-F5344CB8AC3E}">
        <p14:creationId xmlns:p14="http://schemas.microsoft.com/office/powerpoint/2010/main" val="33221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3</a:t>
            </a:fld>
            <a:endParaRPr lang="en-GB"/>
          </a:p>
        </p:txBody>
      </p:sp>
    </p:spTree>
    <p:extLst>
      <p:ext uri="{BB962C8B-B14F-4D97-AF65-F5344CB8AC3E}">
        <p14:creationId xmlns:p14="http://schemas.microsoft.com/office/powerpoint/2010/main" val="391403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13</a:t>
            </a:fld>
            <a:endParaRPr lang="en-GB"/>
          </a:p>
        </p:txBody>
      </p:sp>
    </p:spTree>
    <p:extLst>
      <p:ext uri="{BB962C8B-B14F-4D97-AF65-F5344CB8AC3E}">
        <p14:creationId xmlns:p14="http://schemas.microsoft.com/office/powerpoint/2010/main" val="84720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14</a:t>
            </a:fld>
            <a:endParaRPr lang="en-GB"/>
          </a:p>
        </p:txBody>
      </p:sp>
    </p:spTree>
    <p:extLst>
      <p:ext uri="{BB962C8B-B14F-4D97-AF65-F5344CB8AC3E}">
        <p14:creationId xmlns:p14="http://schemas.microsoft.com/office/powerpoint/2010/main" val="336522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16</a:t>
            </a:fld>
            <a:endParaRPr lang="en-GB"/>
          </a:p>
        </p:txBody>
      </p:sp>
    </p:spTree>
    <p:extLst>
      <p:ext uri="{BB962C8B-B14F-4D97-AF65-F5344CB8AC3E}">
        <p14:creationId xmlns:p14="http://schemas.microsoft.com/office/powerpoint/2010/main" val="656437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17</a:t>
            </a:fld>
            <a:endParaRPr lang="en-GB"/>
          </a:p>
        </p:txBody>
      </p:sp>
    </p:spTree>
    <p:extLst>
      <p:ext uri="{BB962C8B-B14F-4D97-AF65-F5344CB8AC3E}">
        <p14:creationId xmlns:p14="http://schemas.microsoft.com/office/powerpoint/2010/main" val="2025369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18</a:t>
            </a:fld>
            <a:endParaRPr lang="en-GB"/>
          </a:p>
        </p:txBody>
      </p:sp>
    </p:spTree>
    <p:extLst>
      <p:ext uri="{BB962C8B-B14F-4D97-AF65-F5344CB8AC3E}">
        <p14:creationId xmlns:p14="http://schemas.microsoft.com/office/powerpoint/2010/main" val="421724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19</a:t>
            </a:fld>
            <a:endParaRPr lang="en-GB"/>
          </a:p>
        </p:txBody>
      </p:sp>
    </p:spTree>
    <p:extLst>
      <p:ext uri="{BB962C8B-B14F-4D97-AF65-F5344CB8AC3E}">
        <p14:creationId xmlns:p14="http://schemas.microsoft.com/office/powerpoint/2010/main" val="3349680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20</a:t>
            </a:fld>
            <a:endParaRPr lang="en-GB"/>
          </a:p>
        </p:txBody>
      </p:sp>
    </p:spTree>
    <p:extLst>
      <p:ext uri="{BB962C8B-B14F-4D97-AF65-F5344CB8AC3E}">
        <p14:creationId xmlns:p14="http://schemas.microsoft.com/office/powerpoint/2010/main" val="159071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22</a:t>
            </a:fld>
            <a:endParaRPr lang="en-GB"/>
          </a:p>
        </p:txBody>
      </p:sp>
    </p:spTree>
    <p:extLst>
      <p:ext uri="{BB962C8B-B14F-4D97-AF65-F5344CB8AC3E}">
        <p14:creationId xmlns:p14="http://schemas.microsoft.com/office/powerpoint/2010/main" val="2856507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23</a:t>
            </a:fld>
            <a:endParaRPr lang="en-GB"/>
          </a:p>
        </p:txBody>
      </p:sp>
    </p:spTree>
    <p:extLst>
      <p:ext uri="{BB962C8B-B14F-4D97-AF65-F5344CB8AC3E}">
        <p14:creationId xmlns:p14="http://schemas.microsoft.com/office/powerpoint/2010/main" val="366293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25</a:t>
            </a:fld>
            <a:endParaRPr lang="en-GB"/>
          </a:p>
        </p:txBody>
      </p:sp>
    </p:spTree>
    <p:extLst>
      <p:ext uri="{BB962C8B-B14F-4D97-AF65-F5344CB8AC3E}">
        <p14:creationId xmlns:p14="http://schemas.microsoft.com/office/powerpoint/2010/main" val="200786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5</a:t>
            </a:fld>
            <a:endParaRPr lang="en-GB"/>
          </a:p>
        </p:txBody>
      </p:sp>
    </p:spTree>
    <p:extLst>
      <p:ext uri="{BB962C8B-B14F-4D97-AF65-F5344CB8AC3E}">
        <p14:creationId xmlns:p14="http://schemas.microsoft.com/office/powerpoint/2010/main" val="2471199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26</a:t>
            </a:fld>
            <a:endParaRPr lang="en-GB"/>
          </a:p>
        </p:txBody>
      </p:sp>
    </p:spTree>
    <p:extLst>
      <p:ext uri="{BB962C8B-B14F-4D97-AF65-F5344CB8AC3E}">
        <p14:creationId xmlns:p14="http://schemas.microsoft.com/office/powerpoint/2010/main" val="416394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27</a:t>
            </a:fld>
            <a:endParaRPr lang="en-GB"/>
          </a:p>
        </p:txBody>
      </p:sp>
    </p:spTree>
    <p:extLst>
      <p:ext uri="{BB962C8B-B14F-4D97-AF65-F5344CB8AC3E}">
        <p14:creationId xmlns:p14="http://schemas.microsoft.com/office/powerpoint/2010/main" val="1400434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28</a:t>
            </a:fld>
            <a:endParaRPr lang="en-GB"/>
          </a:p>
        </p:txBody>
      </p:sp>
    </p:spTree>
    <p:extLst>
      <p:ext uri="{BB962C8B-B14F-4D97-AF65-F5344CB8AC3E}">
        <p14:creationId xmlns:p14="http://schemas.microsoft.com/office/powerpoint/2010/main" val="195496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29</a:t>
            </a:fld>
            <a:endParaRPr lang="en-GB"/>
          </a:p>
        </p:txBody>
      </p:sp>
    </p:spTree>
    <p:extLst>
      <p:ext uri="{BB962C8B-B14F-4D97-AF65-F5344CB8AC3E}">
        <p14:creationId xmlns:p14="http://schemas.microsoft.com/office/powerpoint/2010/main" val="2264424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30</a:t>
            </a:fld>
            <a:endParaRPr lang="en-GB"/>
          </a:p>
        </p:txBody>
      </p:sp>
    </p:spTree>
    <p:extLst>
      <p:ext uri="{BB962C8B-B14F-4D97-AF65-F5344CB8AC3E}">
        <p14:creationId xmlns:p14="http://schemas.microsoft.com/office/powerpoint/2010/main" val="1285252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32</a:t>
            </a:fld>
            <a:endParaRPr lang="en-GB"/>
          </a:p>
        </p:txBody>
      </p:sp>
    </p:spTree>
    <p:extLst>
      <p:ext uri="{BB962C8B-B14F-4D97-AF65-F5344CB8AC3E}">
        <p14:creationId xmlns:p14="http://schemas.microsoft.com/office/powerpoint/2010/main" val="3610600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33</a:t>
            </a:fld>
            <a:endParaRPr lang="en-GB"/>
          </a:p>
        </p:txBody>
      </p:sp>
    </p:spTree>
    <p:extLst>
      <p:ext uri="{BB962C8B-B14F-4D97-AF65-F5344CB8AC3E}">
        <p14:creationId xmlns:p14="http://schemas.microsoft.com/office/powerpoint/2010/main" val="19595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34</a:t>
            </a:fld>
            <a:endParaRPr lang="en-GB"/>
          </a:p>
        </p:txBody>
      </p:sp>
    </p:spTree>
    <p:extLst>
      <p:ext uri="{BB962C8B-B14F-4D97-AF65-F5344CB8AC3E}">
        <p14:creationId xmlns:p14="http://schemas.microsoft.com/office/powerpoint/2010/main" val="2561429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35</a:t>
            </a:fld>
            <a:endParaRPr lang="en-GB"/>
          </a:p>
        </p:txBody>
      </p:sp>
    </p:spTree>
    <p:extLst>
      <p:ext uri="{BB962C8B-B14F-4D97-AF65-F5344CB8AC3E}">
        <p14:creationId xmlns:p14="http://schemas.microsoft.com/office/powerpoint/2010/main" val="2223343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36</a:t>
            </a:fld>
            <a:endParaRPr lang="en-GB"/>
          </a:p>
        </p:txBody>
      </p:sp>
    </p:spTree>
    <p:extLst>
      <p:ext uri="{BB962C8B-B14F-4D97-AF65-F5344CB8AC3E}">
        <p14:creationId xmlns:p14="http://schemas.microsoft.com/office/powerpoint/2010/main" val="133934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6</a:t>
            </a:fld>
            <a:endParaRPr lang="en-GB"/>
          </a:p>
        </p:txBody>
      </p:sp>
    </p:spTree>
    <p:extLst>
      <p:ext uri="{BB962C8B-B14F-4D97-AF65-F5344CB8AC3E}">
        <p14:creationId xmlns:p14="http://schemas.microsoft.com/office/powerpoint/2010/main" val="4088796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37</a:t>
            </a:fld>
            <a:endParaRPr lang="en-GB"/>
          </a:p>
        </p:txBody>
      </p:sp>
    </p:spTree>
    <p:extLst>
      <p:ext uri="{BB962C8B-B14F-4D97-AF65-F5344CB8AC3E}">
        <p14:creationId xmlns:p14="http://schemas.microsoft.com/office/powerpoint/2010/main" val="297625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7</a:t>
            </a:fld>
            <a:endParaRPr lang="en-GB"/>
          </a:p>
        </p:txBody>
      </p:sp>
    </p:spTree>
    <p:extLst>
      <p:ext uri="{BB962C8B-B14F-4D97-AF65-F5344CB8AC3E}">
        <p14:creationId xmlns:p14="http://schemas.microsoft.com/office/powerpoint/2010/main" val="6565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8</a:t>
            </a:fld>
            <a:endParaRPr lang="en-GB"/>
          </a:p>
        </p:txBody>
      </p:sp>
    </p:spTree>
    <p:extLst>
      <p:ext uri="{BB962C8B-B14F-4D97-AF65-F5344CB8AC3E}">
        <p14:creationId xmlns:p14="http://schemas.microsoft.com/office/powerpoint/2010/main" val="84942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9</a:t>
            </a:fld>
            <a:endParaRPr lang="en-GB"/>
          </a:p>
        </p:txBody>
      </p:sp>
    </p:spTree>
    <p:extLst>
      <p:ext uri="{BB962C8B-B14F-4D97-AF65-F5344CB8AC3E}">
        <p14:creationId xmlns:p14="http://schemas.microsoft.com/office/powerpoint/2010/main" val="189705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10</a:t>
            </a:fld>
            <a:endParaRPr lang="en-GB"/>
          </a:p>
        </p:txBody>
      </p:sp>
    </p:spTree>
    <p:extLst>
      <p:ext uri="{BB962C8B-B14F-4D97-AF65-F5344CB8AC3E}">
        <p14:creationId xmlns:p14="http://schemas.microsoft.com/office/powerpoint/2010/main" val="1823666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11</a:t>
            </a:fld>
            <a:endParaRPr lang="en-GB"/>
          </a:p>
        </p:txBody>
      </p:sp>
    </p:spTree>
    <p:extLst>
      <p:ext uri="{BB962C8B-B14F-4D97-AF65-F5344CB8AC3E}">
        <p14:creationId xmlns:p14="http://schemas.microsoft.com/office/powerpoint/2010/main" val="132722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D554D4-0220-42DE-B699-B38789EBE473}" type="slidenum">
              <a:rPr lang="en-GB" smtClean="0"/>
              <a:t>12</a:t>
            </a:fld>
            <a:endParaRPr lang="en-GB"/>
          </a:p>
        </p:txBody>
      </p:sp>
    </p:spTree>
    <p:extLst>
      <p:ext uri="{BB962C8B-B14F-4D97-AF65-F5344CB8AC3E}">
        <p14:creationId xmlns:p14="http://schemas.microsoft.com/office/powerpoint/2010/main" val="308455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AA6BCD-FD9A-4ACC-9B8C-FF6FAB31BC23}" type="datetime1">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23813"/>
            <a:ext cx="2743200" cy="365125"/>
          </a:xfrm>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96770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D1ACB0-C4B4-4CE5-B5B5-4B5382C276CB}" type="datetime1">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16479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AB9CA2-9CD4-475A-9CF9-4BCC52551DCA}" type="datetime1">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172476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BC75A6-0F1E-4F44-9AA3-00276134626D}" type="datetime1">
              <a:rPr lang="en-GB" smtClean="0"/>
              <a:t>14/12/2021</a:t>
            </a:fld>
            <a:endParaRPr lang="en-GB"/>
          </a:p>
        </p:txBody>
      </p:sp>
      <p:sp>
        <p:nvSpPr>
          <p:cNvPr id="5" name="Footer Placeholder 4"/>
          <p:cNvSpPr>
            <a:spLocks noGrp="1"/>
          </p:cNvSpPr>
          <p:nvPr>
            <p:ph type="ftr" sz="quarter" idx="11"/>
          </p:nvPr>
        </p:nvSpPr>
        <p:spPr>
          <a:xfrm>
            <a:off x="3825948" y="6356350"/>
            <a:ext cx="4114800" cy="365125"/>
          </a:xfrm>
        </p:spPr>
        <p:txBody>
          <a:bodyPr/>
          <a:lstStyle/>
          <a:p>
            <a:endParaRPr lang="en-GB"/>
          </a:p>
        </p:txBody>
      </p:sp>
      <p:sp>
        <p:nvSpPr>
          <p:cNvPr id="6" name="Slide Number Placeholder 5"/>
          <p:cNvSpPr>
            <a:spLocks noGrp="1"/>
          </p:cNvSpPr>
          <p:nvPr>
            <p:ph type="sldNum" sz="quarter" idx="12"/>
          </p:nvPr>
        </p:nvSpPr>
        <p:spPr>
          <a:xfrm>
            <a:off x="9448800" y="3175"/>
            <a:ext cx="2743200" cy="365125"/>
          </a:xfrm>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307825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D3DF3-D320-462C-9B74-A8907D0AD3D4}" type="datetime1">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164078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46A001-18FA-48AD-96F6-1CA2A705F767}" type="datetime1">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197066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FC0C17-546F-4173-9F6A-266F3EBCEF41}" type="datetime1">
              <a:rPr lang="en-GB" smtClean="0"/>
              <a:t>14/12/2021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361897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4B0BAC-E213-4AE2-8DAC-A5E3498B7E89}" type="datetime1">
              <a:rPr lang="en-GB" smtClean="0"/>
              <a:t>14/12/2021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310038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C7A5-0576-4472-BA53-3DB788F6DB98}" type="datetime1">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9448800" y="0"/>
            <a:ext cx="2743200" cy="365125"/>
          </a:xfrm>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226135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7ABDE5-2173-44F9-99BA-375C4D54CEAA}" type="datetime1">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300494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27298-407F-49B9-8E32-3788699AACDD}" type="datetime1">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B7520E-6C70-422A-9DFE-C084E0211046}" type="slidenum">
              <a:rPr lang="en-GB" smtClean="0"/>
              <a:t>‹#›</a:t>
            </a:fld>
            <a:endParaRPr lang="en-GB"/>
          </a:p>
        </p:txBody>
      </p:sp>
    </p:spTree>
    <p:extLst>
      <p:ext uri="{BB962C8B-B14F-4D97-AF65-F5344CB8AC3E}">
        <p14:creationId xmlns:p14="http://schemas.microsoft.com/office/powerpoint/2010/main" val="276629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403F3-258B-4522-8338-D884775462E4}" type="datetime1">
              <a:rPr lang="en-GB" smtClean="0"/>
              <a:t>14/12/2021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7520E-6C70-422A-9DFE-C084E0211046}" type="slidenum">
              <a:rPr lang="en-GB" smtClean="0"/>
              <a:t>‹#›</a:t>
            </a:fld>
            <a:endParaRPr lang="en-GB"/>
          </a:p>
        </p:txBody>
      </p:sp>
    </p:spTree>
    <p:extLst>
      <p:ext uri="{BB962C8B-B14F-4D97-AF65-F5344CB8AC3E}">
        <p14:creationId xmlns:p14="http://schemas.microsoft.com/office/powerpoint/2010/main" val="278040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12.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7EF2548-8DCE-4531-9A48-3129AA37CAA0}"/>
              </a:ext>
            </a:extLst>
          </p:cNvPr>
          <p:cNvSpPr>
            <a:spLocks noGrp="1"/>
          </p:cNvSpPr>
          <p:nvPr>
            <p:ph type="ctrTitle"/>
          </p:nvPr>
        </p:nvSpPr>
        <p:spPr>
          <a:xfrm>
            <a:off x="1524000" y="2880398"/>
            <a:ext cx="9144000" cy="2387600"/>
          </a:xfrm>
        </p:spPr>
        <p:txBody>
          <a:bodyPr>
            <a:normAutofit fontScale="90000"/>
          </a:bodyPr>
          <a:lstStyle/>
          <a:p>
            <a:r>
              <a:rPr lang="en-GB" sz="4800" b="1" dirty="0">
                <a:solidFill>
                  <a:schemeClr val="bg1"/>
                </a:solidFill>
                <a:latin typeface="+mn-lt"/>
                <a:ea typeface="+mn-ea"/>
                <a:cs typeface="+mn-cs"/>
              </a:rPr>
              <a:t>Appendix 1</a:t>
            </a:r>
            <a:br>
              <a:rPr lang="en-GB" sz="4800" b="1" dirty="0">
                <a:solidFill>
                  <a:schemeClr val="bg1"/>
                </a:solidFill>
                <a:latin typeface="+mn-lt"/>
                <a:ea typeface="+mn-ea"/>
                <a:cs typeface="+mn-cs"/>
              </a:rPr>
            </a:br>
            <a:r>
              <a:rPr lang="en-GB" sz="4800" b="1" dirty="0">
                <a:solidFill>
                  <a:schemeClr val="bg1"/>
                </a:solidFill>
                <a:latin typeface="+mn-lt"/>
                <a:ea typeface="+mn-ea"/>
                <a:cs typeface="+mn-cs"/>
              </a:rPr>
              <a:t>Governance Review Survey Feedback</a:t>
            </a:r>
            <a:br>
              <a:rPr lang="en-GB" sz="4800" b="1" dirty="0">
                <a:solidFill>
                  <a:schemeClr val="bg1"/>
                </a:solidFill>
                <a:latin typeface="+mn-lt"/>
                <a:ea typeface="+mn-ea"/>
                <a:cs typeface="+mn-cs"/>
              </a:rPr>
            </a:br>
            <a:r>
              <a:rPr lang="en-GB" sz="4000" b="1" dirty="0">
                <a:solidFill>
                  <a:schemeClr val="bg1"/>
                </a:solidFill>
                <a:latin typeface="+mn-lt"/>
                <a:ea typeface="+mn-ea"/>
                <a:cs typeface="+mn-cs"/>
              </a:rPr>
              <a:t>September 2021</a:t>
            </a:r>
          </a:p>
        </p:txBody>
      </p:sp>
      <p:pic>
        <p:nvPicPr>
          <p:cNvPr id="5" name="Picture 4">
            <a:extLst>
              <a:ext uri="{FF2B5EF4-FFF2-40B4-BE49-F238E27FC236}">
                <a16:creationId xmlns:a16="http://schemas.microsoft.com/office/drawing/2014/main" id="{8A86AA44-7D08-4CBB-BF65-D6D7B94B39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D9FD2790-12FE-467A-9B75-47BE238AF64E}"/>
              </a:ext>
            </a:extLst>
          </p:cNvPr>
          <p:cNvSpPr>
            <a:spLocks noGrp="1"/>
          </p:cNvSpPr>
          <p:nvPr>
            <p:ph type="sldNum" sz="quarter" idx="12"/>
          </p:nvPr>
        </p:nvSpPr>
        <p:spPr/>
        <p:txBody>
          <a:bodyPr/>
          <a:lstStyle/>
          <a:p>
            <a:fld id="{05B7520E-6C70-422A-9DFE-C084E0211046}" type="slidenum">
              <a:rPr lang="en-GB" smtClean="0"/>
              <a:t>1</a:t>
            </a:fld>
            <a:endParaRPr lang="en-GB"/>
          </a:p>
        </p:txBody>
      </p:sp>
    </p:spTree>
    <p:extLst>
      <p:ext uri="{BB962C8B-B14F-4D97-AF65-F5344CB8AC3E}">
        <p14:creationId xmlns:p14="http://schemas.microsoft.com/office/powerpoint/2010/main" val="28823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235325" y="966788"/>
            <a:ext cx="8496300" cy="1235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Respondents’ comments on the areas that they thought were significant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a:ln>
                <a:noFill/>
              </a:ln>
              <a:solidFill>
                <a:srgbClr val="0070C0"/>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10" name="TextBox 9">
            <a:extLst>
              <a:ext uri="{FF2B5EF4-FFF2-40B4-BE49-F238E27FC236}">
                <a16:creationId xmlns:a16="http://schemas.microsoft.com/office/drawing/2014/main" id="{33B45041-549C-4A40-A506-4FC144E74F9B}"/>
              </a:ext>
            </a:extLst>
          </p:cNvPr>
          <p:cNvSpPr txBox="1"/>
          <p:nvPr/>
        </p:nvSpPr>
        <p:spPr>
          <a:xfrm>
            <a:off x="998290" y="1584326"/>
            <a:ext cx="10343626" cy="3816429"/>
          </a:xfrm>
          <a:prstGeom prst="rect">
            <a:avLst/>
          </a:prstGeom>
          <a:noFill/>
        </p:spPr>
        <p:txBody>
          <a:bodyPr wrap="square">
            <a:spAutoFit/>
          </a:bodyPr>
          <a:lstStyle/>
          <a:p>
            <a:r>
              <a:rPr lang="en-GB" sz="1400" i="1"/>
              <a:t>“A </a:t>
            </a:r>
            <a:r>
              <a:rPr lang="en-GB" sz="1400" b="1" i="1"/>
              <a:t>mix of faculty and international representation</a:t>
            </a:r>
            <a:r>
              <a:rPr lang="en-GB" sz="1400" i="1"/>
              <a:t> of all students - as an international student I feel that the special requirements are overlooked.”</a:t>
            </a:r>
          </a:p>
          <a:p>
            <a:endParaRPr lang="en-GB" sz="1400" i="1"/>
          </a:p>
          <a:p>
            <a:r>
              <a:rPr lang="en-GB" sz="1400" i="1"/>
              <a:t>“</a:t>
            </a:r>
            <a:r>
              <a:rPr lang="en-GB" sz="1400" b="1" i="1"/>
              <a:t>EDI </a:t>
            </a:r>
            <a:r>
              <a:rPr lang="en-GB" sz="1400" i="1"/>
              <a:t>is the most important indicative of numerous university institutions needing improvements to include the student community as a whole. Therefore potentially increasing the likelihood for students of various backgrounds to choose the Open University for their studies.”</a:t>
            </a:r>
          </a:p>
          <a:p>
            <a:endParaRPr lang="en-GB" sz="1400" i="1"/>
          </a:p>
          <a:p>
            <a:r>
              <a:rPr lang="en-GB" sz="1400" b="0" i="1" u="none" strike="noStrike">
                <a:solidFill>
                  <a:srgbClr val="000000"/>
                </a:solidFill>
                <a:effectLst/>
              </a:rPr>
              <a:t>“</a:t>
            </a:r>
            <a:r>
              <a:rPr lang="en-GB" sz="1400" b="1" i="1" u="none" strike="noStrike">
                <a:solidFill>
                  <a:srgbClr val="000000"/>
                </a:solidFill>
                <a:effectLst/>
              </a:rPr>
              <a:t>Student support </a:t>
            </a:r>
            <a:r>
              <a:rPr lang="en-GB" sz="1400" b="0" i="1" u="none" strike="noStrike">
                <a:solidFill>
                  <a:srgbClr val="000000"/>
                </a:solidFill>
                <a:effectLst/>
              </a:rPr>
              <a:t>- the SA provide a conduit between students and the university on matters that affect them”</a:t>
            </a:r>
            <a:r>
              <a:rPr lang="en-GB" sz="1400" i="1"/>
              <a:t> </a:t>
            </a:r>
          </a:p>
          <a:p>
            <a:endParaRPr lang="en-GB" sz="1400" i="1"/>
          </a:p>
          <a:p>
            <a:r>
              <a:rPr lang="en-GB" sz="1400" i="1"/>
              <a:t>“The most important areas are </a:t>
            </a:r>
            <a:r>
              <a:rPr lang="en-GB" sz="1400" b="1" i="1"/>
              <a:t>student support and community and engagement</a:t>
            </a:r>
            <a:r>
              <a:rPr lang="en-GB" sz="1400" i="1"/>
              <a:t>. When one feels part of the community, then it may be easier to talk about everything else.”</a:t>
            </a:r>
          </a:p>
          <a:p>
            <a:endParaRPr lang="en-GB" sz="1400" i="1"/>
          </a:p>
          <a:p>
            <a:r>
              <a:rPr lang="en-GB" sz="1400" i="1"/>
              <a:t>“</a:t>
            </a:r>
            <a:r>
              <a:rPr lang="en-GB" sz="1400" b="1" i="1"/>
              <a:t>Academic representation and faculty liaison</a:t>
            </a:r>
            <a:r>
              <a:rPr lang="en-GB" sz="1400" i="1"/>
              <a:t>, because these areas embody the core purpose of the Association, namely representing students to the University authorities.”</a:t>
            </a:r>
          </a:p>
          <a:p>
            <a:endParaRPr lang="en-GB" sz="1400" i="1"/>
          </a:p>
          <a:p>
            <a:r>
              <a:rPr lang="en-GB" sz="1400" i="1"/>
              <a:t>“</a:t>
            </a:r>
            <a:r>
              <a:rPr lang="en-GB" sz="1400" b="1" i="1"/>
              <a:t>Faculty liaison</a:t>
            </a:r>
            <a:r>
              <a:rPr lang="en-GB" sz="1400" i="1"/>
              <a:t>. I think this would be particularly useful when dealing with any common problems affecting large groups of students on particular modules.”</a:t>
            </a:r>
          </a:p>
          <a:p>
            <a:endParaRPr lang="en-GB"/>
          </a:p>
        </p:txBody>
      </p:sp>
      <p:pic>
        <p:nvPicPr>
          <p:cNvPr id="6" name="Picture 5">
            <a:extLst>
              <a:ext uri="{FF2B5EF4-FFF2-40B4-BE49-F238E27FC236}">
                <a16:creationId xmlns:a16="http://schemas.microsoft.com/office/drawing/2014/main" id="{BB18573C-A41F-4DCD-AA0B-146F8D6DFEC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73412408-5EAF-4C16-8970-CB69F715F6BC}"/>
              </a:ext>
            </a:extLst>
          </p:cNvPr>
          <p:cNvSpPr>
            <a:spLocks noGrp="1"/>
          </p:cNvSpPr>
          <p:nvPr>
            <p:ph type="sldNum" sz="quarter" idx="12"/>
          </p:nvPr>
        </p:nvSpPr>
        <p:spPr/>
        <p:txBody>
          <a:bodyPr/>
          <a:lstStyle/>
          <a:p>
            <a:fld id="{05B7520E-6C70-422A-9DFE-C084E0211046}" type="slidenum">
              <a:rPr lang="en-GB" smtClean="0"/>
              <a:t>10</a:t>
            </a:fld>
            <a:endParaRPr lang="en-GB"/>
          </a:p>
        </p:txBody>
      </p:sp>
    </p:spTree>
    <p:extLst>
      <p:ext uri="{BB962C8B-B14F-4D97-AF65-F5344CB8AC3E}">
        <p14:creationId xmlns:p14="http://schemas.microsoft.com/office/powerpoint/2010/main" val="219782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505200" y="312738"/>
            <a:ext cx="8494713" cy="841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Thinking about the composition of the new Student Leadership Committee, if it were to be composed on the basis of skills, which of these skill areas would you like to see in elected student officers?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Potential skills for the Student Leadership Committee.&#10;Being able to effectively represent the student voice: current members 85%, non-member stakeholders 89%.&#10;Ability to develop and run campaigns: current members 39%, non-member stakeholders 42%.&#10;Prior experience as an elected officer of rep (including over institutions): current members 21%, non-member stakeholders 16%.&#10;Relationship building and networking skills: current members 67%, non-member stakeholders 63%.&#10;Marketing and communication skills: current members 40%, non-member stakeholders 26%.&#10;Leadership and influencing skills: current members 65%, non-member stakeholders 68%.&#10;Don't know/not sure: current members 8%, non-member stakeholders 11%.">
            <a:extLst>
              <a:ext uri="{FF2B5EF4-FFF2-40B4-BE49-F238E27FC236}">
                <a16:creationId xmlns:a16="http://schemas.microsoft.com/office/drawing/2014/main" id="{0D151480-54ED-464B-99F3-974E7A8B3564}"/>
              </a:ext>
            </a:extLst>
          </p:cNvPr>
          <p:cNvGraphicFramePr>
            <a:graphicFrameLocks/>
          </p:cNvGraphicFramePr>
          <p:nvPr>
            <p:extLst>
              <p:ext uri="{D42A27DB-BD31-4B8C-83A1-F6EECF244321}">
                <p14:modId xmlns:p14="http://schemas.microsoft.com/office/powerpoint/2010/main" val="442428300"/>
              </p:ext>
            </p:extLst>
          </p:nvPr>
        </p:nvGraphicFramePr>
        <p:xfrm>
          <a:off x="1658471" y="1438320"/>
          <a:ext cx="9077854" cy="4881797"/>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BE75481D-AC4A-4E92-BE9D-6DC0294F9A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73178177-CDD5-430C-9117-2A9E3D9BDA40}"/>
              </a:ext>
            </a:extLst>
          </p:cNvPr>
          <p:cNvSpPr>
            <a:spLocks noGrp="1"/>
          </p:cNvSpPr>
          <p:nvPr>
            <p:ph type="sldNum" sz="quarter" idx="12"/>
          </p:nvPr>
        </p:nvSpPr>
        <p:spPr/>
        <p:txBody>
          <a:bodyPr/>
          <a:lstStyle/>
          <a:p>
            <a:fld id="{05B7520E-6C70-422A-9DFE-C084E0211046}" type="slidenum">
              <a:rPr lang="en-GB" smtClean="0"/>
              <a:t>11</a:t>
            </a:fld>
            <a:endParaRPr lang="en-GB"/>
          </a:p>
        </p:txBody>
      </p:sp>
    </p:spTree>
    <p:extLst>
      <p:ext uri="{BB962C8B-B14F-4D97-AF65-F5344CB8AC3E}">
        <p14:creationId xmlns:p14="http://schemas.microsoft.com/office/powerpoint/2010/main" val="210080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554413" y="893763"/>
            <a:ext cx="8496300" cy="8588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Respondents’ comments on the skills that they thought were significant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0EC0D871-840B-4EB0-BA3B-78C8A7DB7E57}"/>
              </a:ext>
            </a:extLst>
          </p:cNvPr>
          <p:cNvSpPr txBox="1"/>
          <p:nvPr/>
        </p:nvSpPr>
        <p:spPr>
          <a:xfrm>
            <a:off x="836103" y="2015066"/>
            <a:ext cx="10519794" cy="3877985"/>
          </a:xfrm>
          <a:prstGeom prst="rect">
            <a:avLst/>
          </a:prstGeom>
          <a:noFill/>
        </p:spPr>
        <p:txBody>
          <a:bodyPr wrap="square">
            <a:spAutoFit/>
          </a:bodyPr>
          <a:lstStyle/>
          <a:p>
            <a:r>
              <a:rPr lang="en-GB" sz="1400" i="1"/>
              <a:t>“</a:t>
            </a:r>
            <a:r>
              <a:rPr lang="en-GB" sz="1400" b="1" i="1"/>
              <a:t>Being able to represent the students</a:t>
            </a:r>
            <a:r>
              <a:rPr lang="en-GB" sz="1400" i="1"/>
              <a:t> is the primary qualification needed for committee members, such that the actual opinions and ideas of all students are represented. Rather than it simply serving the interests of the members or a small but vocal minority of students, the committee should seek to represent the diverse, sometimes competing views of the wide caucus of students with the OU.” </a:t>
            </a:r>
          </a:p>
          <a:p>
            <a:endParaRPr lang="en-GB" sz="1400" i="1"/>
          </a:p>
          <a:p>
            <a:r>
              <a:rPr lang="en-GB" sz="1400" i="1"/>
              <a:t>“</a:t>
            </a:r>
            <a:r>
              <a:rPr lang="en-GB" sz="1400" b="1" i="1"/>
              <a:t>Relationship building and networking </a:t>
            </a:r>
            <a:r>
              <a:rPr lang="en-GB" sz="1400" i="1"/>
              <a:t>- developing an understanding of the different experiences of students and faculty, working effectively as part of the Committee, building trust in the association and its activities”</a:t>
            </a:r>
          </a:p>
          <a:p>
            <a:endParaRPr lang="en-GB" sz="1400" i="1"/>
          </a:p>
          <a:p>
            <a:r>
              <a:rPr lang="en-GB" sz="1400" i="1"/>
              <a:t>“These skills are all important but making them a pre-requisite might discourage some students from applying because they are not able to evidence their skills or do not have the confidence in themselves to showcase transferrable skills - it could be a loss”</a:t>
            </a:r>
          </a:p>
          <a:p>
            <a:endParaRPr lang="en-GB" sz="1400" i="1"/>
          </a:p>
          <a:p>
            <a:r>
              <a:rPr lang="en-GB" sz="1400" i="1"/>
              <a:t>“By only accepting people who already have experience in these areas you are excluding so many people who would thrive if just given an opportunity. It should be more based on enthusiasm, passion, presenting their ideas for the year to come”</a:t>
            </a:r>
          </a:p>
          <a:p>
            <a:endParaRPr lang="en-GB" sz="1400" i="1"/>
          </a:p>
          <a:p>
            <a:r>
              <a:rPr lang="en-GB" sz="1400" i="1"/>
              <a:t>“All of these would be amazing assets, but someone could also be an amazing committee member with none of the above, too. Enthusiasm, open-mindedness and willingness to learn (which must be a given!) are the prime requisites.” </a:t>
            </a:r>
          </a:p>
          <a:p>
            <a:endParaRPr lang="en-GB"/>
          </a:p>
          <a:p>
            <a:endParaRPr lang="en-GB"/>
          </a:p>
        </p:txBody>
      </p:sp>
      <p:pic>
        <p:nvPicPr>
          <p:cNvPr id="7" name="Picture 6">
            <a:extLst>
              <a:ext uri="{FF2B5EF4-FFF2-40B4-BE49-F238E27FC236}">
                <a16:creationId xmlns:a16="http://schemas.microsoft.com/office/drawing/2014/main" id="{63DB0846-E6E9-4065-AA31-DB7CA723F0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00EC388C-2427-46F9-9B6E-CBDB15F5DEE5}"/>
              </a:ext>
            </a:extLst>
          </p:cNvPr>
          <p:cNvSpPr>
            <a:spLocks noGrp="1"/>
          </p:cNvSpPr>
          <p:nvPr>
            <p:ph type="sldNum" sz="quarter" idx="12"/>
          </p:nvPr>
        </p:nvSpPr>
        <p:spPr/>
        <p:txBody>
          <a:bodyPr/>
          <a:lstStyle/>
          <a:p>
            <a:fld id="{05B7520E-6C70-422A-9DFE-C084E0211046}" type="slidenum">
              <a:rPr lang="en-GB" smtClean="0"/>
              <a:t>12</a:t>
            </a:fld>
            <a:endParaRPr lang="en-GB"/>
          </a:p>
        </p:txBody>
      </p:sp>
    </p:spTree>
    <p:extLst>
      <p:ext uri="{BB962C8B-B14F-4D97-AF65-F5344CB8AC3E}">
        <p14:creationId xmlns:p14="http://schemas.microsoft.com/office/powerpoint/2010/main" val="60619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695700" y="563726"/>
            <a:ext cx="8496300" cy="719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How would you like the new Student Leadership Committee to engage with you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and keep you updated about their work?</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6" name="Chart 5" descr="Ways to inform and engage the student community.&#10;Regular reports shared with the student body: current members 69%, non-member stakeholders 58%.&#10;Informal drop-in sessions to meet with the Committee members: current members 35%, non-member stakeholders 26%.&#10;Formal Q&amp;A sessions with Committee members: current members 41%, non-member stakeholders 37%.&#10;Dedicated social media and/or website area: current members 56%, non-member stakeholders 37%.&#10;Regular blogs: current members 45%, non-member stakeholders 26%.&#10;Regular video messages: current members 27%, non-member stakeholders 16%.&#10;Don't know/not sure: current members 6%, non-member stakeholders 21%.">
            <a:extLst>
              <a:ext uri="{FF2B5EF4-FFF2-40B4-BE49-F238E27FC236}">
                <a16:creationId xmlns:a16="http://schemas.microsoft.com/office/drawing/2014/main" id="{63F1B6D3-E8FC-49F9-92B4-C7AA2C611A45}"/>
              </a:ext>
            </a:extLst>
          </p:cNvPr>
          <p:cNvGraphicFramePr>
            <a:graphicFrameLocks/>
          </p:cNvGraphicFramePr>
          <p:nvPr>
            <p:extLst>
              <p:ext uri="{D42A27DB-BD31-4B8C-83A1-F6EECF244321}">
                <p14:modId xmlns:p14="http://schemas.microsoft.com/office/powerpoint/2010/main" val="3373879462"/>
              </p:ext>
            </p:extLst>
          </p:nvPr>
        </p:nvGraphicFramePr>
        <p:xfrm>
          <a:off x="1059959" y="1590149"/>
          <a:ext cx="10101100" cy="4704125"/>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BFAA08D8-B37C-4D18-9C25-7D152F5A9E1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E8E4C856-F890-4143-9CD7-9266A3ED1CCA}"/>
              </a:ext>
            </a:extLst>
          </p:cNvPr>
          <p:cNvSpPr>
            <a:spLocks noGrp="1"/>
          </p:cNvSpPr>
          <p:nvPr>
            <p:ph type="sldNum" sz="quarter" idx="12"/>
          </p:nvPr>
        </p:nvSpPr>
        <p:spPr/>
        <p:txBody>
          <a:bodyPr/>
          <a:lstStyle/>
          <a:p>
            <a:fld id="{05B7520E-6C70-422A-9DFE-C084E0211046}" type="slidenum">
              <a:rPr lang="en-GB" smtClean="0"/>
              <a:t>13</a:t>
            </a:fld>
            <a:endParaRPr lang="en-GB"/>
          </a:p>
        </p:txBody>
      </p:sp>
    </p:spTree>
    <p:extLst>
      <p:ext uri="{BB962C8B-B14F-4D97-AF65-F5344CB8AC3E}">
        <p14:creationId xmlns:p14="http://schemas.microsoft.com/office/powerpoint/2010/main" val="425146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235325" y="619125"/>
            <a:ext cx="8496300" cy="1236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Information and updates that the Student Leadership Committee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should be sharing with students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2A74E8AB-E865-4D00-8EB7-30C9DDF65024}"/>
              </a:ext>
            </a:extLst>
          </p:cNvPr>
          <p:cNvSpPr txBox="1"/>
          <p:nvPr/>
        </p:nvSpPr>
        <p:spPr>
          <a:xfrm>
            <a:off x="1434517" y="1760061"/>
            <a:ext cx="9672507" cy="4678204"/>
          </a:xfrm>
          <a:prstGeom prst="rect">
            <a:avLst/>
          </a:prstGeom>
          <a:noFill/>
        </p:spPr>
        <p:txBody>
          <a:bodyPr wrap="square">
            <a:spAutoFit/>
          </a:bodyPr>
          <a:lstStyle/>
          <a:p>
            <a:r>
              <a:rPr lang="en-GB" sz="1400" i="1"/>
              <a:t>“Current projects, initiatives, successes and progress on strategy.”</a:t>
            </a:r>
          </a:p>
          <a:p>
            <a:endParaRPr lang="en-GB" sz="1400" i="1"/>
          </a:p>
          <a:p>
            <a:r>
              <a:rPr lang="en-GB" sz="1400" i="1"/>
              <a:t>“Anything that directly affects the student body- specifically changes that may have been voiced by students so that students know their opinions are being heard and acted upon.”</a:t>
            </a:r>
          </a:p>
          <a:p>
            <a:endParaRPr lang="en-GB" sz="1400" i="1"/>
          </a:p>
          <a:p>
            <a:r>
              <a:rPr lang="en-GB" sz="1400" i="1"/>
              <a:t>“The Student Association is supposed to be representing students; therefore it should be engaging with students via dedicated OU website area and forums, noticing trends and patterns in the feedback or queries raised with regard to the things that matter to students.” </a:t>
            </a:r>
          </a:p>
          <a:p>
            <a:endParaRPr lang="en-GB" sz="1400" i="1"/>
          </a:p>
          <a:p>
            <a:r>
              <a:rPr lang="en-GB" sz="1400" i="1"/>
              <a:t>“Students should be informed of what campaigns the committee is pursuing, how these are going, and importantly why the committee is focusing on these areas...Students should also be able to propose new ideas to the committee, perhaps through online petitions, for example. This way, students can have a better say in which issues are most important to them, so that they are prioritised.”</a:t>
            </a:r>
          </a:p>
          <a:p>
            <a:endParaRPr lang="en-GB" sz="1400" i="1"/>
          </a:p>
          <a:p>
            <a:r>
              <a:rPr lang="en-GB" sz="1400" i="1"/>
              <a:t>“I think that regular updates via the Association's website and (importantly) via StudentHome messages, links and publicity would be a good way of making sure that the Committee effectively communicate details of their work.”</a:t>
            </a:r>
          </a:p>
          <a:p>
            <a:endParaRPr lang="en-GB" sz="1400" i="1"/>
          </a:p>
          <a:p>
            <a:r>
              <a:rPr lang="en-GB" sz="1400" i="1"/>
              <a:t>“I would like to see the committee have a tangible plan with measurable outcomes and periodic reporting on how well these are being achieved.”</a:t>
            </a:r>
          </a:p>
          <a:p>
            <a:endParaRPr lang="en-GB" sz="1400"/>
          </a:p>
          <a:p>
            <a:endParaRPr lang="en-GB"/>
          </a:p>
        </p:txBody>
      </p:sp>
      <p:pic>
        <p:nvPicPr>
          <p:cNvPr id="7" name="Picture 6">
            <a:extLst>
              <a:ext uri="{FF2B5EF4-FFF2-40B4-BE49-F238E27FC236}">
                <a16:creationId xmlns:a16="http://schemas.microsoft.com/office/drawing/2014/main" id="{DEDF75E0-84E6-48D8-914B-16A561665FD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0E89B4CE-5BA6-4E90-A389-D1B2B5CE0035}"/>
              </a:ext>
            </a:extLst>
          </p:cNvPr>
          <p:cNvSpPr>
            <a:spLocks noGrp="1"/>
          </p:cNvSpPr>
          <p:nvPr>
            <p:ph type="sldNum" sz="quarter" idx="12"/>
          </p:nvPr>
        </p:nvSpPr>
        <p:spPr/>
        <p:txBody>
          <a:bodyPr/>
          <a:lstStyle/>
          <a:p>
            <a:fld id="{05B7520E-6C70-422A-9DFE-C084E0211046}" type="slidenum">
              <a:rPr lang="en-GB" smtClean="0"/>
              <a:t>14</a:t>
            </a:fld>
            <a:endParaRPr lang="en-GB"/>
          </a:p>
        </p:txBody>
      </p:sp>
    </p:spTree>
    <p:extLst>
      <p:ext uri="{BB962C8B-B14F-4D97-AF65-F5344CB8AC3E}">
        <p14:creationId xmlns:p14="http://schemas.microsoft.com/office/powerpoint/2010/main" val="128546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7EF2548-8DCE-4531-9A48-3129AA37CAA0}"/>
              </a:ext>
            </a:extLst>
          </p:cNvPr>
          <p:cNvSpPr>
            <a:spLocks noGrp="1"/>
          </p:cNvSpPr>
          <p:nvPr>
            <p:ph type="ctrTitle"/>
          </p:nvPr>
        </p:nvSpPr>
        <p:spPr>
          <a:xfrm>
            <a:off x="1524000" y="2541731"/>
            <a:ext cx="9144000" cy="2387600"/>
          </a:xfrm>
        </p:spPr>
        <p:txBody>
          <a:bodyPr/>
          <a:lstStyle/>
          <a:p>
            <a:r>
              <a:rPr lang="en-GB" sz="4800" b="1">
                <a:solidFill>
                  <a:schemeClr val="bg1"/>
                </a:solidFill>
                <a:latin typeface="+mn-lt"/>
                <a:ea typeface="+mn-ea"/>
                <a:cs typeface="+mn-cs"/>
              </a:rPr>
              <a:t>Student Representation Forum (SRF)</a:t>
            </a:r>
          </a:p>
        </p:txBody>
      </p:sp>
      <p:pic>
        <p:nvPicPr>
          <p:cNvPr id="5" name="Picture 4">
            <a:extLst>
              <a:ext uri="{FF2B5EF4-FFF2-40B4-BE49-F238E27FC236}">
                <a16:creationId xmlns:a16="http://schemas.microsoft.com/office/drawing/2014/main" id="{92EE5B51-12F0-4E44-9DB8-8A5FBCB554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75D0BF7B-E58A-49AC-AF5C-FFFE54074A03}"/>
              </a:ext>
            </a:extLst>
          </p:cNvPr>
          <p:cNvSpPr>
            <a:spLocks noGrp="1"/>
          </p:cNvSpPr>
          <p:nvPr>
            <p:ph type="sldNum" sz="quarter" idx="12"/>
          </p:nvPr>
        </p:nvSpPr>
        <p:spPr/>
        <p:txBody>
          <a:bodyPr/>
          <a:lstStyle/>
          <a:p>
            <a:fld id="{05B7520E-6C70-422A-9DFE-C084E0211046}" type="slidenum">
              <a:rPr lang="en-GB" smtClean="0"/>
              <a:t>15</a:t>
            </a:fld>
            <a:endParaRPr lang="en-GB"/>
          </a:p>
        </p:txBody>
      </p:sp>
    </p:spTree>
    <p:extLst>
      <p:ext uri="{BB962C8B-B14F-4D97-AF65-F5344CB8AC3E}">
        <p14:creationId xmlns:p14="http://schemas.microsoft.com/office/powerpoint/2010/main" val="2935803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422557" y="896023"/>
            <a:ext cx="8494712" cy="341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Composition of the Student Representation Forum (SRF)</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Lst>
          </p:cNvPr>
          <p:cNvSpPr txBox="1"/>
          <p:nvPr/>
        </p:nvSpPr>
        <p:spPr>
          <a:xfrm>
            <a:off x="1240420" y="1584326"/>
            <a:ext cx="10318458" cy="4031873"/>
          </a:xfrm>
          <a:prstGeom prst="rect">
            <a:avLst/>
          </a:prstGeom>
          <a:noFill/>
        </p:spPr>
        <p:txBody>
          <a:bodyPr wrap="square">
            <a:spAutoFit/>
          </a:bodyPr>
          <a:lstStyle/>
          <a:p>
            <a:pPr marL="285750" indent="-285750">
              <a:buFont typeface="Arial" panose="020B0604020202020204" pitchFamily="34" charset="0"/>
              <a:buChar char="•"/>
            </a:pPr>
            <a:r>
              <a:rPr lang="en-GB" sz="1400"/>
              <a:t>Feedback on the type of student representative who would best represents students’ interests identified ‘</a:t>
            </a:r>
            <a:r>
              <a:rPr lang="en-GB" sz="1400" i="1"/>
              <a:t>students studying the same subject</a:t>
            </a:r>
            <a:r>
              <a:rPr lang="en-GB" sz="1400"/>
              <a:t>’ (81% CS) as the most important characteristics, followed by ‘</a:t>
            </a:r>
            <a:r>
              <a:rPr lang="en-GB" sz="1400" i="1"/>
              <a:t>students who have the same responsibilities/time pressures</a:t>
            </a:r>
            <a:r>
              <a:rPr lang="en-GB" sz="1400"/>
              <a:t>’ (58% CS) and ‘</a:t>
            </a:r>
            <a:r>
              <a:rPr lang="en-GB" sz="1400" i="1"/>
              <a:t>students who live in a similar area/region</a:t>
            </a:r>
            <a:r>
              <a:rPr lang="en-GB" sz="1400"/>
              <a:t>’ (54% CS).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Respondents also fed back on the different ways that SRF members could gather representative views from the student community, highlighting the use of short polls, engagement on social media and online forums, and the need for regular communications both in terms of asking students’ views as well as offering updates on work done.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t>
            </a:r>
            <a:r>
              <a:rPr lang="en-GB" sz="1400" i="1"/>
              <a:t>Ensuring transparency</a:t>
            </a:r>
            <a:r>
              <a:rPr lang="en-GB" sz="1400"/>
              <a:t>’ (84% CS, 79% OS) and ‘</a:t>
            </a:r>
            <a:r>
              <a:rPr lang="en-GB" sz="1400" i="1"/>
              <a:t>Ensuring effective communications</a:t>
            </a:r>
            <a:r>
              <a:rPr lang="en-GB" sz="1400"/>
              <a:t>’ (74% CS, 63% OS) were the most popular principles for guiding the work of the Scrutiny Panel, followed by ‘</a:t>
            </a:r>
            <a:r>
              <a:rPr lang="en-GB" sz="1400" i="1"/>
              <a:t>Ensuring effective decision-making</a:t>
            </a:r>
            <a:r>
              <a:rPr lang="en-GB" sz="1400"/>
              <a:t>’ (64% CS, 63% OS) and ‘</a:t>
            </a:r>
            <a:r>
              <a:rPr lang="en-GB" sz="1400" i="1"/>
              <a:t>Ensuring delivery of strategic aims and objectives</a:t>
            </a:r>
            <a:r>
              <a:rPr lang="en-GB" sz="1400"/>
              <a:t>’ (64% CS, 63% OS).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t>
            </a:r>
            <a:r>
              <a:rPr lang="en-GB" sz="1400" i="1"/>
              <a:t>Conducting an Annual Effectiveness Review of the SLC</a:t>
            </a:r>
            <a:r>
              <a:rPr lang="en-GB" sz="1400"/>
              <a:t>’ (67% CS, 53% OS) and ‘</a:t>
            </a:r>
            <a:r>
              <a:rPr lang="en-GB" sz="1400" i="1"/>
              <a:t>Monitoring progress against strategic aims and objectives</a:t>
            </a:r>
            <a:r>
              <a:rPr lang="en-GB" sz="1400"/>
              <a:t>’ (67% CS, 79% OS) were the most popular methods that could be used by the Scrutiny Panel. </a:t>
            </a:r>
          </a:p>
          <a:p>
            <a:endParaRPr lang="en-GB" sz="1400"/>
          </a:p>
          <a:p>
            <a:endParaRPr lang="en-GB" sz="1400"/>
          </a:p>
          <a:p>
            <a:endParaRPr lang="en-GB" sz="1400"/>
          </a:p>
          <a:p>
            <a:endParaRPr lang="en-GB"/>
          </a:p>
        </p:txBody>
      </p:sp>
      <p:pic>
        <p:nvPicPr>
          <p:cNvPr id="7" name="Picture 6">
            <a:extLst>
              <a:ext uri="{FF2B5EF4-FFF2-40B4-BE49-F238E27FC236}">
                <a16:creationId xmlns:a16="http://schemas.microsoft.com/office/drawing/2014/main" id="{046A5E63-7936-4C36-89D6-E9EA270DCBD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2E40E82C-1A7B-443E-97FA-6EF850BD91CA}"/>
              </a:ext>
            </a:extLst>
          </p:cNvPr>
          <p:cNvSpPr>
            <a:spLocks noGrp="1"/>
          </p:cNvSpPr>
          <p:nvPr>
            <p:ph type="sldNum" sz="quarter" idx="12"/>
          </p:nvPr>
        </p:nvSpPr>
        <p:spPr/>
        <p:txBody>
          <a:bodyPr/>
          <a:lstStyle/>
          <a:p>
            <a:fld id="{05B7520E-6C70-422A-9DFE-C084E0211046}" type="slidenum">
              <a:rPr lang="en-GB" smtClean="0"/>
              <a:t>16</a:t>
            </a:fld>
            <a:endParaRPr lang="en-GB"/>
          </a:p>
        </p:txBody>
      </p:sp>
    </p:spTree>
    <p:extLst>
      <p:ext uri="{BB962C8B-B14F-4D97-AF65-F5344CB8AC3E}">
        <p14:creationId xmlns:p14="http://schemas.microsoft.com/office/powerpoint/2010/main" val="14171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697287" y="404854"/>
            <a:ext cx="8494713" cy="839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Thinking about the new Student Representation Forum and how it is composed – what type of student representatives would be best able to represent your interests effectively? </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Composition of the Student Representation Forum.&#10;Students who are studying the same subject as you: current members 81%, non-member stakeholders 53%.&#10;Students who live in a similar area/region to you: current members 54%, non-member stakeholders 37%.&#10;Students who have the same responsibilities/time pressures as you do outside of their studies: current members 58%, non-member stakeholders 47%.&#10;Students with whom you share protected characteristics: current members 48%, non-member stakeholders 16%.">
            <a:extLst>
              <a:ext uri="{FF2B5EF4-FFF2-40B4-BE49-F238E27FC236}">
                <a16:creationId xmlns:a16="http://schemas.microsoft.com/office/drawing/2014/main" id="{8CFE57B3-79D7-42E9-BD1A-985A4FD7C69F}"/>
              </a:ext>
            </a:extLst>
          </p:cNvPr>
          <p:cNvGraphicFramePr>
            <a:graphicFrameLocks/>
          </p:cNvGraphicFramePr>
          <p:nvPr>
            <p:extLst>
              <p:ext uri="{D42A27DB-BD31-4B8C-83A1-F6EECF244321}">
                <p14:modId xmlns:p14="http://schemas.microsoft.com/office/powerpoint/2010/main" val="1416632131"/>
              </p:ext>
            </p:extLst>
          </p:nvPr>
        </p:nvGraphicFramePr>
        <p:xfrm>
          <a:off x="1201271" y="1584325"/>
          <a:ext cx="8570258" cy="4682003"/>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704DC3EB-FC4A-4840-B9AE-CF9F1C711E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6CF0AD6E-BC3B-41A3-AB85-C6508D0DEF71}"/>
              </a:ext>
            </a:extLst>
          </p:cNvPr>
          <p:cNvSpPr>
            <a:spLocks noGrp="1"/>
          </p:cNvSpPr>
          <p:nvPr>
            <p:ph type="sldNum" sz="quarter" idx="12"/>
          </p:nvPr>
        </p:nvSpPr>
        <p:spPr/>
        <p:txBody>
          <a:bodyPr/>
          <a:lstStyle/>
          <a:p>
            <a:fld id="{05B7520E-6C70-422A-9DFE-C084E0211046}" type="slidenum">
              <a:rPr lang="en-GB" smtClean="0"/>
              <a:t>17</a:t>
            </a:fld>
            <a:endParaRPr lang="en-GB"/>
          </a:p>
        </p:txBody>
      </p:sp>
    </p:spTree>
    <p:extLst>
      <p:ext uri="{BB962C8B-B14F-4D97-AF65-F5344CB8AC3E}">
        <p14:creationId xmlns:p14="http://schemas.microsoft.com/office/powerpoint/2010/main" val="9444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235325" y="663575"/>
            <a:ext cx="8496300" cy="1612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Feedback on the type of characteristics that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the Student Representative Forum members should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 share with the student body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2C689A3-BEBE-45A9-ACDB-74B7C136F8DC}"/>
              </a:ext>
            </a:extLst>
          </p:cNvPr>
          <p:cNvSpPr txBox="1"/>
          <p:nvPr/>
        </p:nvSpPr>
        <p:spPr>
          <a:xfrm>
            <a:off x="1191236" y="2275907"/>
            <a:ext cx="10075177" cy="3816429"/>
          </a:xfrm>
          <a:prstGeom prst="rect">
            <a:avLst/>
          </a:prstGeom>
          <a:noFill/>
        </p:spPr>
        <p:txBody>
          <a:bodyPr wrap="square">
            <a:spAutoFit/>
          </a:bodyPr>
          <a:lstStyle/>
          <a:p>
            <a:r>
              <a:rPr lang="en-GB" sz="1400" b="0" i="1" u="none" strike="noStrike">
                <a:solidFill>
                  <a:srgbClr val="000000"/>
                </a:solidFill>
                <a:effectLst/>
              </a:rPr>
              <a:t>“Students who are studying the same </a:t>
            </a:r>
            <a:r>
              <a:rPr lang="en-GB" sz="1400" b="1" i="1" u="none" strike="noStrike">
                <a:solidFill>
                  <a:srgbClr val="000000"/>
                </a:solidFill>
                <a:effectLst/>
              </a:rPr>
              <a:t>subject</a:t>
            </a:r>
            <a:r>
              <a:rPr lang="en-GB" sz="1400" b="0" i="1" u="none" strike="noStrike">
                <a:solidFill>
                  <a:srgbClr val="000000"/>
                </a:solidFill>
                <a:effectLst/>
              </a:rPr>
              <a:t> - as there is such a wide variety of course materials and structures it seems that the most relevant person to represent me would be someone studying the same or similar subject.”</a:t>
            </a:r>
            <a:r>
              <a:rPr lang="en-GB" sz="1400" i="1"/>
              <a:t> </a:t>
            </a:r>
          </a:p>
          <a:p>
            <a:endParaRPr lang="en-GB" sz="1400" i="1"/>
          </a:p>
          <a:p>
            <a:r>
              <a:rPr lang="en-GB" sz="1400" b="0" i="1" u="none" strike="noStrike">
                <a:solidFill>
                  <a:srgbClr val="000000"/>
                </a:solidFill>
                <a:effectLst/>
              </a:rPr>
              <a:t>“Students who have the same </a:t>
            </a:r>
            <a:r>
              <a:rPr lang="en-GB" sz="1400" b="1" i="1" u="none" strike="noStrike">
                <a:solidFill>
                  <a:srgbClr val="000000"/>
                </a:solidFill>
                <a:effectLst/>
              </a:rPr>
              <a:t>responsibilities/protected characteristics</a:t>
            </a:r>
            <a:r>
              <a:rPr lang="en-GB" sz="1400" b="0" i="1" u="none" strike="noStrike">
                <a:solidFill>
                  <a:srgbClr val="000000"/>
                </a:solidFill>
                <a:effectLst/>
              </a:rPr>
              <a:t>. These are the students who will face similar pressures/situations so would most authentically be able to represent my concerns/issues.”</a:t>
            </a:r>
            <a:r>
              <a:rPr lang="en-GB" sz="1400" i="1"/>
              <a:t> </a:t>
            </a:r>
          </a:p>
          <a:p>
            <a:endParaRPr lang="en-GB" sz="1400" i="1"/>
          </a:p>
          <a:p>
            <a:r>
              <a:rPr lang="en-GB" sz="1400" i="1"/>
              <a:t>“Same </a:t>
            </a:r>
            <a:r>
              <a:rPr lang="en-GB" sz="1400" b="1" i="1"/>
              <a:t>responsibilities</a:t>
            </a:r>
            <a:r>
              <a:rPr lang="en-GB" sz="1400" i="1"/>
              <a:t> as I am a carer first, student second.”</a:t>
            </a:r>
          </a:p>
          <a:p>
            <a:endParaRPr lang="en-GB" sz="1400" i="1"/>
          </a:p>
          <a:p>
            <a:r>
              <a:rPr lang="en-GB" sz="1400" i="1"/>
              <a:t>“The one that is the most important to me is the option for students that have caring </a:t>
            </a:r>
            <a:r>
              <a:rPr lang="en-GB" sz="1400" b="1" i="1"/>
              <a:t>responsibilities</a:t>
            </a:r>
            <a:r>
              <a:rPr lang="en-GB" sz="1400" i="1"/>
              <a:t>, parenting responsibilities, in paid employment whether full-time or part-time, and also those who volunteer.  It's especially important to have a family/work/study life balance for emotional wellbeing.”</a:t>
            </a:r>
          </a:p>
          <a:p>
            <a:endParaRPr lang="en-GB" sz="1400" i="1"/>
          </a:p>
          <a:p>
            <a:r>
              <a:rPr lang="en-GB" sz="1400" i="1"/>
              <a:t>“Students who live in same </a:t>
            </a:r>
            <a:r>
              <a:rPr lang="en-GB" sz="1400" b="1" i="1"/>
              <a:t>area</a:t>
            </a:r>
            <a:r>
              <a:rPr lang="en-GB" sz="1400" i="1"/>
              <a:t>, as rules re finance etc are different in Scotland.”</a:t>
            </a:r>
          </a:p>
          <a:p>
            <a:endParaRPr lang="en-GB" sz="1400" i="1"/>
          </a:p>
          <a:p>
            <a:r>
              <a:rPr lang="en-GB" sz="1400" b="1" i="1"/>
              <a:t>“Area </a:t>
            </a:r>
            <a:r>
              <a:rPr lang="en-GB" sz="1400" i="1"/>
              <a:t>and region is important as gives an extra sense of community and could be easier to arrange meet-ups”</a:t>
            </a:r>
          </a:p>
          <a:p>
            <a:endParaRPr lang="en-GB" sz="1400" i="1"/>
          </a:p>
          <a:p>
            <a:endParaRPr lang="en-GB"/>
          </a:p>
        </p:txBody>
      </p:sp>
      <p:pic>
        <p:nvPicPr>
          <p:cNvPr id="7" name="Picture 6">
            <a:extLst>
              <a:ext uri="{FF2B5EF4-FFF2-40B4-BE49-F238E27FC236}">
                <a16:creationId xmlns:a16="http://schemas.microsoft.com/office/drawing/2014/main" id="{BCBD15BB-8746-459E-8E30-FE18AFB725C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F7E6265A-F005-412E-AFAD-04B03CF55320}"/>
              </a:ext>
            </a:extLst>
          </p:cNvPr>
          <p:cNvSpPr>
            <a:spLocks noGrp="1"/>
          </p:cNvSpPr>
          <p:nvPr>
            <p:ph type="sldNum" sz="quarter" idx="12"/>
          </p:nvPr>
        </p:nvSpPr>
        <p:spPr/>
        <p:txBody>
          <a:bodyPr/>
          <a:lstStyle/>
          <a:p>
            <a:fld id="{05B7520E-6C70-422A-9DFE-C084E0211046}" type="slidenum">
              <a:rPr lang="en-GB" smtClean="0"/>
              <a:t>18</a:t>
            </a:fld>
            <a:endParaRPr lang="en-GB"/>
          </a:p>
        </p:txBody>
      </p:sp>
    </p:spTree>
    <p:extLst>
      <p:ext uri="{BB962C8B-B14F-4D97-AF65-F5344CB8AC3E}">
        <p14:creationId xmlns:p14="http://schemas.microsoft.com/office/powerpoint/2010/main" val="3501675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370263" y="889000"/>
            <a:ext cx="8494712"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Feedback on how SRF members could gather representative student views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EF4D01D5-6470-4E5D-9A5E-2CC422548167}"/>
              </a:ext>
            </a:extLst>
          </p:cNvPr>
          <p:cNvSpPr txBox="1"/>
          <p:nvPr/>
        </p:nvSpPr>
        <p:spPr>
          <a:xfrm>
            <a:off x="1317072" y="1674674"/>
            <a:ext cx="10201012" cy="4893647"/>
          </a:xfrm>
          <a:prstGeom prst="rect">
            <a:avLst/>
          </a:prstGeom>
          <a:noFill/>
        </p:spPr>
        <p:txBody>
          <a:bodyPr wrap="square">
            <a:spAutoFit/>
          </a:bodyPr>
          <a:lstStyle/>
          <a:p>
            <a:r>
              <a:rPr lang="en-GB" sz="1400" i="1"/>
              <a:t>"Spend time in the forums and also on social media, not only as a fly on the wall but by asking pointed, relevant questions and taking action to ensure that views are fed back to the Committee  and the Forum and also to feedback to the forums and social media when work has been done/decisions made etc.“</a:t>
            </a:r>
          </a:p>
          <a:p>
            <a:endParaRPr lang="en-GB" sz="1400" i="1"/>
          </a:p>
          <a:p>
            <a:r>
              <a:rPr lang="en-GB" sz="1400" i="1"/>
              <a:t>“Key questions of the week via social media could be good - or through the messages on student home.”</a:t>
            </a:r>
          </a:p>
          <a:p>
            <a:endParaRPr lang="en-GB" sz="1400" i="1"/>
          </a:p>
          <a:p>
            <a:r>
              <a:rPr lang="en-GB" sz="1400" i="1"/>
              <a:t>“There should be open ways for students to  raise issues with the forum, such as through online forums or contact forms.”</a:t>
            </a:r>
          </a:p>
          <a:p>
            <a:endParaRPr lang="en-GB" sz="1400" i="1"/>
          </a:p>
          <a:p>
            <a:r>
              <a:rPr lang="en-GB" sz="1400" i="1"/>
              <a:t>“I think that they should solicit regular feedback from students regarding the projects, campaigns and other activities that they are carrying out. I think that this is "mainstreamed" by having messaging, links and so on delivered via StudentHome, linking (where appropriate) to University or Association websites as appropriate.”</a:t>
            </a:r>
          </a:p>
          <a:p>
            <a:endParaRPr lang="en-GB" sz="1400" i="1"/>
          </a:p>
          <a:p>
            <a:r>
              <a:rPr lang="en-GB" sz="1400" i="1"/>
              <a:t>“This is the hard one! The OUSA and OU forums are such a mess and outdated means of communicating there are masses of unofficial comms channels active (some better than others) often at individual module intake level. In many cases these unofficial channels are the main way of communicating between students and impossible to access unless the rep happens to have started the module at the same time.”</a:t>
            </a:r>
          </a:p>
          <a:p>
            <a:endParaRPr lang="en-GB" sz="1400" i="1"/>
          </a:p>
          <a:p>
            <a:r>
              <a:rPr lang="en-GB" sz="1400" i="1"/>
              <a:t>“Surveys; quick straw polls of a topic a month to highlight - an action plan of the year/6 months ahead, so people know each month Hoot has an in-depth look at something in particular. Ask students what is important to them or what is a barrier to engagement”</a:t>
            </a:r>
          </a:p>
          <a:p>
            <a:endParaRPr lang="en-GB" sz="1400"/>
          </a:p>
          <a:p>
            <a:endParaRPr lang="en-GB" sz="1400"/>
          </a:p>
          <a:p>
            <a:endParaRPr lang="en-GB"/>
          </a:p>
        </p:txBody>
      </p:sp>
      <p:pic>
        <p:nvPicPr>
          <p:cNvPr id="7" name="Picture 6">
            <a:extLst>
              <a:ext uri="{FF2B5EF4-FFF2-40B4-BE49-F238E27FC236}">
                <a16:creationId xmlns:a16="http://schemas.microsoft.com/office/drawing/2014/main" id="{EB0AF81B-A7F9-440F-8850-C57BB9ACF8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07F5471C-6027-49DC-80A2-8323D52B12D7}"/>
              </a:ext>
            </a:extLst>
          </p:cNvPr>
          <p:cNvSpPr>
            <a:spLocks noGrp="1"/>
          </p:cNvSpPr>
          <p:nvPr>
            <p:ph type="sldNum" sz="quarter" idx="12"/>
          </p:nvPr>
        </p:nvSpPr>
        <p:spPr/>
        <p:txBody>
          <a:bodyPr/>
          <a:lstStyle/>
          <a:p>
            <a:fld id="{05B7520E-6C70-422A-9DFE-C084E0211046}" type="slidenum">
              <a:rPr lang="en-GB" smtClean="0"/>
              <a:t>19</a:t>
            </a:fld>
            <a:endParaRPr lang="en-GB"/>
          </a:p>
        </p:txBody>
      </p:sp>
    </p:spTree>
    <p:extLst>
      <p:ext uri="{BB962C8B-B14F-4D97-AF65-F5344CB8AC3E}">
        <p14:creationId xmlns:p14="http://schemas.microsoft.com/office/powerpoint/2010/main" val="373714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7EF2548-8DCE-4531-9A48-3129AA37CAA0}"/>
              </a:ext>
            </a:extLst>
          </p:cNvPr>
          <p:cNvSpPr>
            <a:spLocks noGrp="1"/>
          </p:cNvSpPr>
          <p:nvPr>
            <p:ph type="ctrTitle"/>
          </p:nvPr>
        </p:nvSpPr>
        <p:spPr>
          <a:xfrm>
            <a:off x="1524000" y="2541731"/>
            <a:ext cx="9144000" cy="2387600"/>
          </a:xfrm>
        </p:spPr>
        <p:txBody>
          <a:bodyPr/>
          <a:lstStyle/>
          <a:p>
            <a:r>
              <a:rPr lang="en-GB" sz="4800" b="1">
                <a:solidFill>
                  <a:schemeClr val="bg1"/>
                </a:solidFill>
                <a:latin typeface="+mn-lt"/>
                <a:ea typeface="+mn-ea"/>
                <a:cs typeface="+mn-cs"/>
              </a:rPr>
              <a:t>Introduction &amp; Background</a:t>
            </a:r>
          </a:p>
        </p:txBody>
      </p:sp>
      <p:pic>
        <p:nvPicPr>
          <p:cNvPr id="5" name="Picture 4">
            <a:extLst>
              <a:ext uri="{FF2B5EF4-FFF2-40B4-BE49-F238E27FC236}">
                <a16:creationId xmlns:a16="http://schemas.microsoft.com/office/drawing/2014/main" id="{53684603-5CEE-4773-AE53-20B5D8A56C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C0AA0BFF-43AF-4809-A948-C295B28E96EC}"/>
              </a:ext>
            </a:extLst>
          </p:cNvPr>
          <p:cNvSpPr>
            <a:spLocks noGrp="1"/>
          </p:cNvSpPr>
          <p:nvPr>
            <p:ph type="sldNum" sz="quarter" idx="12"/>
          </p:nvPr>
        </p:nvSpPr>
        <p:spPr/>
        <p:txBody>
          <a:bodyPr/>
          <a:lstStyle/>
          <a:p>
            <a:fld id="{05B7520E-6C70-422A-9DFE-C084E0211046}" type="slidenum">
              <a:rPr lang="en-GB" smtClean="0"/>
              <a:t>2</a:t>
            </a:fld>
            <a:endParaRPr lang="en-GB"/>
          </a:p>
        </p:txBody>
      </p:sp>
    </p:spTree>
    <p:extLst>
      <p:ext uri="{BB962C8B-B14F-4D97-AF65-F5344CB8AC3E}">
        <p14:creationId xmlns:p14="http://schemas.microsoft.com/office/powerpoint/2010/main" val="1795229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101975" y="1031875"/>
            <a:ext cx="8494713"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Feedback on how the SLC and SRF roles could be made more accessible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7E96BB61-E6A6-4DF0-AAEC-63293D1245DA}"/>
              </a:ext>
            </a:extLst>
          </p:cNvPr>
          <p:cNvSpPr txBox="1"/>
          <p:nvPr/>
        </p:nvSpPr>
        <p:spPr>
          <a:xfrm>
            <a:off x="939567" y="1965486"/>
            <a:ext cx="10167457" cy="4031873"/>
          </a:xfrm>
          <a:prstGeom prst="rect">
            <a:avLst/>
          </a:prstGeom>
          <a:noFill/>
        </p:spPr>
        <p:txBody>
          <a:bodyPr wrap="square">
            <a:spAutoFit/>
          </a:bodyPr>
          <a:lstStyle/>
          <a:p>
            <a:r>
              <a:rPr lang="en-GB" sz="1400" i="1" dirty="0"/>
              <a:t>“Written and filmed articles in everyday language that are comprehensive and engaging should be posted and shared in as many areas as possible, not just links to where they can be found.” </a:t>
            </a:r>
          </a:p>
          <a:p>
            <a:endParaRPr lang="en-GB" sz="1400" i="1" dirty="0"/>
          </a:p>
          <a:p>
            <a:r>
              <a:rPr lang="en-GB" sz="1400" i="1" dirty="0"/>
              <a:t>“Give full information on the roles and provide a vehicle for potential applicants to speak to previous or current role holders as well as trained staff.”</a:t>
            </a:r>
          </a:p>
          <a:p>
            <a:endParaRPr lang="en-GB" sz="1400" i="1" dirty="0"/>
          </a:p>
          <a:p>
            <a:r>
              <a:rPr lang="en-GB" sz="1400" i="1" dirty="0"/>
              <a:t>“Have a good description of roles, what does it involve, what skills are required, perhaps include personal stories, videos available on social platforms and steps how to get towards a role step by step.”</a:t>
            </a:r>
          </a:p>
          <a:p>
            <a:endParaRPr lang="en-GB" sz="1400" i="1" dirty="0"/>
          </a:p>
          <a:p>
            <a:r>
              <a:rPr lang="en-GB" sz="1400" i="1" dirty="0"/>
              <a:t>“Clear training and development opportunities ,’shadowing’ preparation time”</a:t>
            </a:r>
          </a:p>
          <a:p>
            <a:endParaRPr lang="en-GB" sz="1400" i="1" dirty="0"/>
          </a:p>
          <a:p>
            <a:r>
              <a:rPr lang="en-GB" sz="1400" i="1" dirty="0"/>
              <a:t>“Appropriate use of technology so as to avoid disenfranchising those who are unable to have face to face meetings due to distance or disability.”</a:t>
            </a:r>
          </a:p>
          <a:p>
            <a:endParaRPr lang="en-GB" sz="1400" i="1" dirty="0"/>
          </a:p>
          <a:p>
            <a:r>
              <a:rPr lang="en-GB" sz="1400" i="1" dirty="0"/>
              <a:t>“Reach out to all students. Make sure information is clear, friendly and accessible. Ask students what would stop them putting themselves forward for roles. Make it seem fun (I know it might not be fun all the time. Maybe fulfilling?) and also, ever so good on a CV! Articles about the different roles in The Hoot, that needs a PR push. I’d love to see more people find out about it and use it.”</a:t>
            </a:r>
          </a:p>
          <a:p>
            <a:endParaRPr lang="en-GB" dirty="0"/>
          </a:p>
        </p:txBody>
      </p:sp>
      <p:pic>
        <p:nvPicPr>
          <p:cNvPr id="7" name="Picture 6">
            <a:extLst>
              <a:ext uri="{FF2B5EF4-FFF2-40B4-BE49-F238E27FC236}">
                <a16:creationId xmlns:a16="http://schemas.microsoft.com/office/drawing/2014/main" id="{930A3DEA-B267-414A-A247-2AA220FE2E5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0116F1A1-A381-4452-B4CA-82B7C24E31C5}"/>
              </a:ext>
            </a:extLst>
          </p:cNvPr>
          <p:cNvSpPr>
            <a:spLocks noGrp="1"/>
          </p:cNvSpPr>
          <p:nvPr>
            <p:ph type="sldNum" sz="quarter" idx="12"/>
          </p:nvPr>
        </p:nvSpPr>
        <p:spPr/>
        <p:txBody>
          <a:bodyPr/>
          <a:lstStyle/>
          <a:p>
            <a:fld id="{05B7520E-6C70-422A-9DFE-C084E0211046}" type="slidenum">
              <a:rPr lang="en-GB" smtClean="0"/>
              <a:t>20</a:t>
            </a:fld>
            <a:endParaRPr lang="en-GB"/>
          </a:p>
        </p:txBody>
      </p:sp>
    </p:spTree>
    <p:extLst>
      <p:ext uri="{BB962C8B-B14F-4D97-AF65-F5344CB8AC3E}">
        <p14:creationId xmlns:p14="http://schemas.microsoft.com/office/powerpoint/2010/main" val="423036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7EF2548-8DCE-4531-9A48-3129AA37CAA0}"/>
              </a:ext>
            </a:extLst>
          </p:cNvPr>
          <p:cNvSpPr>
            <a:spLocks noGrp="1"/>
          </p:cNvSpPr>
          <p:nvPr>
            <p:ph type="ctrTitle"/>
          </p:nvPr>
        </p:nvSpPr>
        <p:spPr>
          <a:xfrm>
            <a:off x="1524000" y="2541731"/>
            <a:ext cx="9144000" cy="2387600"/>
          </a:xfrm>
        </p:spPr>
        <p:txBody>
          <a:bodyPr/>
          <a:lstStyle/>
          <a:p>
            <a:r>
              <a:rPr lang="en-GB" sz="4800" b="1">
                <a:solidFill>
                  <a:schemeClr val="bg1"/>
                </a:solidFill>
                <a:latin typeface="+mn-lt"/>
                <a:ea typeface="+mn-ea"/>
                <a:cs typeface="+mn-cs"/>
              </a:rPr>
              <a:t>Scrutiny Panel</a:t>
            </a:r>
            <a:br>
              <a:rPr lang="en-GB" sz="4800" b="1">
                <a:solidFill>
                  <a:schemeClr val="bg1"/>
                </a:solidFill>
                <a:latin typeface="+mn-lt"/>
                <a:ea typeface="+mn-ea"/>
                <a:cs typeface="+mn-cs"/>
              </a:rPr>
            </a:br>
            <a:r>
              <a:rPr lang="en-GB" sz="4800" b="1">
                <a:solidFill>
                  <a:schemeClr val="bg1"/>
                </a:solidFill>
                <a:latin typeface="+mn-lt"/>
                <a:ea typeface="+mn-ea"/>
                <a:cs typeface="+mn-cs"/>
              </a:rPr>
              <a:t>(SP)</a:t>
            </a:r>
          </a:p>
        </p:txBody>
      </p:sp>
      <p:pic>
        <p:nvPicPr>
          <p:cNvPr id="5" name="Picture 4">
            <a:extLst>
              <a:ext uri="{FF2B5EF4-FFF2-40B4-BE49-F238E27FC236}">
                <a16:creationId xmlns:a16="http://schemas.microsoft.com/office/drawing/2014/main" id="{A8D140A6-B995-4BCA-823D-09977E0539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C5F284EA-B15C-441B-973B-F55DAAAD1F94}"/>
              </a:ext>
            </a:extLst>
          </p:cNvPr>
          <p:cNvSpPr>
            <a:spLocks noGrp="1"/>
          </p:cNvSpPr>
          <p:nvPr>
            <p:ph type="sldNum" sz="quarter" idx="12"/>
          </p:nvPr>
        </p:nvSpPr>
        <p:spPr/>
        <p:txBody>
          <a:bodyPr/>
          <a:lstStyle/>
          <a:p>
            <a:fld id="{05B7520E-6C70-422A-9DFE-C084E0211046}" type="slidenum">
              <a:rPr lang="en-GB" smtClean="0"/>
              <a:t>21</a:t>
            </a:fld>
            <a:endParaRPr lang="en-GB"/>
          </a:p>
        </p:txBody>
      </p:sp>
    </p:spTree>
    <p:extLst>
      <p:ext uri="{BB962C8B-B14F-4D97-AF65-F5344CB8AC3E}">
        <p14:creationId xmlns:p14="http://schemas.microsoft.com/office/powerpoint/2010/main" val="1790419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697287" y="438539"/>
            <a:ext cx="8494713" cy="590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Thinking about the new Scrutiny Panel, what principles do you feel should guide the Panel in scrutinising the work of the Student Leadership Committee?</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Principles for the Scrutiny Panel's work.&#10;Ensuring transparency: current members 84%, non-member stakeholders 79%.&#10;Ensuring effective communication: current members 74%, non-member stakeholders 63%.&#10;Ensuring effective decision-making: current members 64%, non-member stakeholders 63%.&#10;Ensuring delivery of strategic aims and objectives: current members 64%, non-member stakeholders 63%.&#10;Ensuring delivery of manifesto pledges: current members 47%, non-member stakeholders 42%.&#10;Don't know/Not sure: current members 4%, non-member stakeholders 16%.">
            <a:extLst>
              <a:ext uri="{FF2B5EF4-FFF2-40B4-BE49-F238E27FC236}">
                <a16:creationId xmlns:a16="http://schemas.microsoft.com/office/drawing/2014/main" id="{A12411D3-72C1-416A-B706-CAED2EB407DC}"/>
              </a:ext>
            </a:extLst>
          </p:cNvPr>
          <p:cNvGraphicFramePr>
            <a:graphicFrameLocks/>
          </p:cNvGraphicFramePr>
          <p:nvPr>
            <p:extLst>
              <p:ext uri="{D42A27DB-BD31-4B8C-83A1-F6EECF244321}">
                <p14:modId xmlns:p14="http://schemas.microsoft.com/office/powerpoint/2010/main" val="2805369636"/>
              </p:ext>
            </p:extLst>
          </p:nvPr>
        </p:nvGraphicFramePr>
        <p:xfrm>
          <a:off x="1176337" y="1318372"/>
          <a:ext cx="9839325" cy="501015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EEEB090E-1802-4127-9BD7-830CBF2103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172BA075-1382-4A23-B2A3-DB3CC800DFA9}"/>
              </a:ext>
            </a:extLst>
          </p:cNvPr>
          <p:cNvSpPr>
            <a:spLocks noGrp="1"/>
          </p:cNvSpPr>
          <p:nvPr>
            <p:ph type="sldNum" sz="quarter" idx="12"/>
          </p:nvPr>
        </p:nvSpPr>
        <p:spPr/>
        <p:txBody>
          <a:bodyPr/>
          <a:lstStyle/>
          <a:p>
            <a:fld id="{05B7520E-6C70-422A-9DFE-C084E0211046}" type="slidenum">
              <a:rPr lang="en-GB" smtClean="0"/>
              <a:t>22</a:t>
            </a:fld>
            <a:endParaRPr lang="en-GB"/>
          </a:p>
        </p:txBody>
      </p:sp>
    </p:spTree>
    <p:extLst>
      <p:ext uri="{BB962C8B-B14F-4D97-AF65-F5344CB8AC3E}">
        <p14:creationId xmlns:p14="http://schemas.microsoft.com/office/powerpoint/2010/main" val="127987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470275" y="536575"/>
            <a:ext cx="8496300" cy="719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What methods should the new Scrutiny Panel use to effectively scrutinise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the work of the Student Leadership Committee?</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Methods that could be used by the Scrutiny Panel.&#10;Conducting an Annual Effectiveness Review of the Committee: current members 67%, non-member stakeholders 53%.&#10;Attending all Committee meetings as observers: current members 47%, non-member stakeholders 37%.&#10;Monitoring progress against elected officers' manifesto pledges: current members 52%, non-member stakeholders 53%.&#10;Monitoring progress against strategic aims and objectives; current members 67%, non-member stakeholders 79%.&#10;Holding one-to-one appraisals and development meetings: current members 39%, non-member stakeholders 16%.&#10;Don't know/Not sure: current members 7%, non-member stakeholders 21%.">
            <a:extLst>
              <a:ext uri="{FF2B5EF4-FFF2-40B4-BE49-F238E27FC236}">
                <a16:creationId xmlns:a16="http://schemas.microsoft.com/office/drawing/2014/main" id="{3B2F248C-77A0-47BF-A666-5CCC3DD5904F}"/>
              </a:ext>
            </a:extLst>
          </p:cNvPr>
          <p:cNvGraphicFramePr>
            <a:graphicFrameLocks/>
          </p:cNvGraphicFramePr>
          <p:nvPr>
            <p:extLst>
              <p:ext uri="{D42A27DB-BD31-4B8C-83A1-F6EECF244321}">
                <p14:modId xmlns:p14="http://schemas.microsoft.com/office/powerpoint/2010/main" val="670904077"/>
              </p:ext>
            </p:extLst>
          </p:nvPr>
        </p:nvGraphicFramePr>
        <p:xfrm>
          <a:off x="1353111" y="1708749"/>
          <a:ext cx="8858250" cy="4586288"/>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E901EF89-9A90-4219-9110-E4B36FED7F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129FF1BB-3007-42B2-A756-AA414D2D3CDB}"/>
              </a:ext>
            </a:extLst>
          </p:cNvPr>
          <p:cNvSpPr>
            <a:spLocks noGrp="1"/>
          </p:cNvSpPr>
          <p:nvPr>
            <p:ph type="sldNum" sz="quarter" idx="12"/>
          </p:nvPr>
        </p:nvSpPr>
        <p:spPr/>
        <p:txBody>
          <a:bodyPr/>
          <a:lstStyle/>
          <a:p>
            <a:fld id="{05B7520E-6C70-422A-9DFE-C084E0211046}" type="slidenum">
              <a:rPr lang="en-GB" smtClean="0"/>
              <a:t>23</a:t>
            </a:fld>
            <a:endParaRPr lang="en-GB"/>
          </a:p>
        </p:txBody>
      </p:sp>
    </p:spTree>
    <p:extLst>
      <p:ext uri="{BB962C8B-B14F-4D97-AF65-F5344CB8AC3E}">
        <p14:creationId xmlns:p14="http://schemas.microsoft.com/office/powerpoint/2010/main" val="398049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7EF2548-8DCE-4531-9A48-3129AA37CAA0}"/>
              </a:ext>
            </a:extLst>
          </p:cNvPr>
          <p:cNvSpPr>
            <a:spLocks noGrp="1"/>
          </p:cNvSpPr>
          <p:nvPr>
            <p:ph type="ctrTitle"/>
          </p:nvPr>
        </p:nvSpPr>
        <p:spPr>
          <a:xfrm>
            <a:off x="1524000" y="2541731"/>
            <a:ext cx="9144000" cy="2387600"/>
          </a:xfrm>
        </p:spPr>
        <p:txBody>
          <a:bodyPr/>
          <a:lstStyle/>
          <a:p>
            <a:r>
              <a:rPr lang="en-GB" sz="4800" b="1">
                <a:solidFill>
                  <a:schemeClr val="bg1"/>
                </a:solidFill>
                <a:latin typeface="+mn-lt"/>
                <a:ea typeface="+mn-ea"/>
                <a:cs typeface="+mn-cs"/>
              </a:rPr>
              <a:t>Annual General Meeting</a:t>
            </a:r>
            <a:br>
              <a:rPr lang="en-GB" sz="4800" b="1">
                <a:solidFill>
                  <a:schemeClr val="bg1"/>
                </a:solidFill>
                <a:latin typeface="+mn-lt"/>
                <a:ea typeface="+mn-ea"/>
                <a:cs typeface="+mn-cs"/>
              </a:rPr>
            </a:br>
            <a:r>
              <a:rPr lang="en-GB" sz="4800" b="1">
                <a:solidFill>
                  <a:schemeClr val="bg1"/>
                </a:solidFill>
                <a:latin typeface="+mn-lt"/>
                <a:ea typeface="+mn-ea"/>
                <a:cs typeface="+mn-cs"/>
              </a:rPr>
              <a:t>(AGM)</a:t>
            </a:r>
          </a:p>
        </p:txBody>
      </p:sp>
      <p:pic>
        <p:nvPicPr>
          <p:cNvPr id="5" name="Picture 4">
            <a:extLst>
              <a:ext uri="{FF2B5EF4-FFF2-40B4-BE49-F238E27FC236}">
                <a16:creationId xmlns:a16="http://schemas.microsoft.com/office/drawing/2014/main" id="{ECDBBD51-D4AC-4D7D-B639-46020205977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29598E80-2623-4875-ACBA-20E33902FFAB}"/>
              </a:ext>
            </a:extLst>
          </p:cNvPr>
          <p:cNvSpPr>
            <a:spLocks noGrp="1"/>
          </p:cNvSpPr>
          <p:nvPr>
            <p:ph type="sldNum" sz="quarter" idx="12"/>
          </p:nvPr>
        </p:nvSpPr>
        <p:spPr/>
        <p:txBody>
          <a:bodyPr/>
          <a:lstStyle/>
          <a:p>
            <a:fld id="{05B7520E-6C70-422A-9DFE-C084E0211046}" type="slidenum">
              <a:rPr lang="en-GB" smtClean="0"/>
              <a:t>24</a:t>
            </a:fld>
            <a:endParaRPr lang="en-GB"/>
          </a:p>
        </p:txBody>
      </p:sp>
    </p:spTree>
    <p:extLst>
      <p:ext uri="{BB962C8B-B14F-4D97-AF65-F5344CB8AC3E}">
        <p14:creationId xmlns:p14="http://schemas.microsoft.com/office/powerpoint/2010/main" val="165704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476346" y="822324"/>
            <a:ext cx="8494712" cy="341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b="1">
                <a:solidFill>
                  <a:srgbClr val="0070C0"/>
                </a:solidFill>
                <a:latin typeface="+mn-lt"/>
                <a:ea typeface="+mn-ea"/>
                <a:cs typeface="+mn-cs"/>
              </a:rPr>
              <a:t>Feedback on the new format online Annual General Meeting (AGM) </a:t>
            </a:r>
            <a:endParaRPr kumimoji="0" lang="en-GB" sz="1800" b="1" i="0" u="none" strike="noStrike" kern="1200" cap="none" spc="0" normalizeH="0" baseline="0" noProof="0">
              <a:ln>
                <a:noFill/>
              </a:ln>
              <a:solidFill>
                <a:srgbClr val="0070C0"/>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Lst>
          </p:cNvPr>
          <p:cNvSpPr txBox="1"/>
          <p:nvPr/>
        </p:nvSpPr>
        <p:spPr>
          <a:xfrm>
            <a:off x="1401784" y="1658927"/>
            <a:ext cx="10318458" cy="3170099"/>
          </a:xfrm>
          <a:prstGeom prst="rect">
            <a:avLst/>
          </a:prstGeom>
          <a:noFill/>
        </p:spPr>
        <p:txBody>
          <a:bodyPr wrap="square">
            <a:spAutoFit/>
          </a:bodyPr>
          <a:lstStyle/>
          <a:p>
            <a:pPr marL="285750" indent="-285750">
              <a:buFont typeface="Arial" panose="020B0604020202020204" pitchFamily="34" charset="0"/>
              <a:buChar char="•"/>
            </a:pPr>
            <a:r>
              <a:rPr lang="en-GB" sz="1400"/>
              <a:t>‘</a:t>
            </a:r>
            <a:r>
              <a:rPr lang="en-GB" sz="1400" i="1"/>
              <a:t>Updates on the work of the Student Leadership Committee</a:t>
            </a:r>
            <a:r>
              <a:rPr lang="en-GB" sz="1400"/>
              <a:t>’, ‘</a:t>
            </a:r>
            <a:r>
              <a:rPr lang="en-GB" sz="1400" i="1"/>
              <a:t>Updates on the work of the Board of Trustees</a:t>
            </a:r>
            <a:r>
              <a:rPr lang="en-GB" sz="1400"/>
              <a:t>’, ‘</a:t>
            </a:r>
            <a:r>
              <a:rPr lang="en-GB" sz="1400" i="1"/>
              <a:t>Policy and position debates, Updates on campaigns</a:t>
            </a:r>
            <a:r>
              <a:rPr lang="en-GB" sz="1400"/>
              <a:t>’, and ‘</a:t>
            </a:r>
            <a:r>
              <a:rPr lang="en-GB" sz="1400" i="1"/>
              <a:t>Inviting external speakers to talk about Higher Education</a:t>
            </a:r>
            <a:r>
              <a:rPr lang="en-GB" sz="1400"/>
              <a:t>’ issues were identified as the kind of topics that respondents would like to see during the AGM.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 ‘half day’ or ‘one day’ format was preferred by Currents Students, while Other Stakeholders were more evenly split across the options including a ‘two day’ format.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t>
            </a:r>
            <a:r>
              <a:rPr lang="en-GB" sz="1400" i="1"/>
              <a:t>More local meet-ups and pop-up events hosted by the Association</a:t>
            </a:r>
            <a:r>
              <a:rPr lang="en-GB" sz="1400"/>
              <a:t>’ (56% CS, 53% OS) was the most popular way of using some of the cost-savings from moving to the new format AGM.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Some comments from respondents also mentioned that opening up the voting at the AGM to all students, removing jargon when explaining business updates, and advertising the AGM more widely would encourage students to engage and make the event more accessible for them. </a:t>
            </a:r>
          </a:p>
          <a:p>
            <a:endParaRPr lang="en-GB"/>
          </a:p>
        </p:txBody>
      </p:sp>
      <p:pic>
        <p:nvPicPr>
          <p:cNvPr id="7" name="Picture 6">
            <a:extLst>
              <a:ext uri="{FF2B5EF4-FFF2-40B4-BE49-F238E27FC236}">
                <a16:creationId xmlns:a16="http://schemas.microsoft.com/office/drawing/2014/main" id="{AA65A71A-A4DA-47C9-ABD4-845C56069F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A1761E8E-D5B3-4057-8816-0B77EA3F1938}"/>
              </a:ext>
            </a:extLst>
          </p:cNvPr>
          <p:cNvSpPr>
            <a:spLocks noGrp="1"/>
          </p:cNvSpPr>
          <p:nvPr>
            <p:ph type="sldNum" sz="quarter" idx="12"/>
          </p:nvPr>
        </p:nvSpPr>
        <p:spPr/>
        <p:txBody>
          <a:bodyPr/>
          <a:lstStyle/>
          <a:p>
            <a:fld id="{05B7520E-6C70-422A-9DFE-C084E0211046}" type="slidenum">
              <a:rPr lang="en-GB" smtClean="0"/>
              <a:t>25</a:t>
            </a:fld>
            <a:endParaRPr lang="en-GB"/>
          </a:p>
        </p:txBody>
      </p:sp>
    </p:spTree>
    <p:extLst>
      <p:ext uri="{BB962C8B-B14F-4D97-AF65-F5344CB8AC3E}">
        <p14:creationId xmlns:p14="http://schemas.microsoft.com/office/powerpoint/2010/main" val="291045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235325" y="619125"/>
            <a:ext cx="8496300" cy="592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What type of topics/areas would you like to see covered at the new format online Annual General Meeting?</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Potential topics covered at the AGM.&#10;Updates on company law, business and finance: current members 45%, non-member stakeholders 32%.&#10;Policy and position debates: current members 56%, non-member stakeholders 89%.&#10;Inviting external speakers to talk about Higher Education issues: current members 54%, non-member stakeholders 42%.&#10;Updates on campaigns: current members 55%, non-member stakeholders 63%.&#10;Updates on the work of the Broad of Trustees: current members 57%, non-member stakeholders 63%.&#10;Updates on the work of the Student Leadership Committee: current members 75%, non-member stakeholders 84%.&#10;Don't know/Not sure: current members 12%, non-member stakeholders 11%.">
            <a:extLst>
              <a:ext uri="{FF2B5EF4-FFF2-40B4-BE49-F238E27FC236}">
                <a16:creationId xmlns:a16="http://schemas.microsoft.com/office/drawing/2014/main" id="{D619493B-B220-48F5-B44D-005B432A37AB}"/>
              </a:ext>
            </a:extLst>
          </p:cNvPr>
          <p:cNvGraphicFramePr>
            <a:graphicFrameLocks/>
          </p:cNvGraphicFramePr>
          <p:nvPr>
            <p:extLst>
              <p:ext uri="{D42A27DB-BD31-4B8C-83A1-F6EECF244321}">
                <p14:modId xmlns:p14="http://schemas.microsoft.com/office/powerpoint/2010/main" val="3816267567"/>
              </p:ext>
            </p:extLst>
          </p:nvPr>
        </p:nvGraphicFramePr>
        <p:xfrm>
          <a:off x="1359132" y="1649086"/>
          <a:ext cx="9186863" cy="4510088"/>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1EA4CB38-B306-4F41-A9AC-9E34BC40968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8A82E508-39A2-44C6-9FFA-93B92E98056E}"/>
              </a:ext>
            </a:extLst>
          </p:cNvPr>
          <p:cNvSpPr>
            <a:spLocks noGrp="1"/>
          </p:cNvSpPr>
          <p:nvPr>
            <p:ph type="sldNum" sz="quarter" idx="12"/>
          </p:nvPr>
        </p:nvSpPr>
        <p:spPr/>
        <p:txBody>
          <a:bodyPr/>
          <a:lstStyle/>
          <a:p>
            <a:fld id="{05B7520E-6C70-422A-9DFE-C084E0211046}" type="slidenum">
              <a:rPr lang="en-GB" smtClean="0"/>
              <a:t>26</a:t>
            </a:fld>
            <a:endParaRPr lang="en-GB"/>
          </a:p>
        </p:txBody>
      </p:sp>
    </p:spTree>
    <p:extLst>
      <p:ext uri="{BB962C8B-B14F-4D97-AF65-F5344CB8AC3E}">
        <p14:creationId xmlns:p14="http://schemas.microsoft.com/office/powerpoint/2010/main" val="3497463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446463" y="912813"/>
            <a:ext cx="8494712" cy="8588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Feedback on potential topics at the Annual General Meeting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7CD38566-B2D1-421B-9AFE-69A8F9FD12D9}"/>
              </a:ext>
            </a:extLst>
          </p:cNvPr>
          <p:cNvSpPr txBox="1"/>
          <p:nvPr/>
        </p:nvSpPr>
        <p:spPr>
          <a:xfrm>
            <a:off x="932576" y="1898376"/>
            <a:ext cx="10326847" cy="3323987"/>
          </a:xfrm>
          <a:prstGeom prst="rect">
            <a:avLst/>
          </a:prstGeom>
          <a:noFill/>
        </p:spPr>
        <p:txBody>
          <a:bodyPr wrap="square">
            <a:spAutoFit/>
          </a:bodyPr>
          <a:lstStyle/>
          <a:p>
            <a:r>
              <a:rPr lang="en-GB" sz="1400" i="1"/>
              <a:t>“Updates on the work of the Student Leadership Committee - because at the moment I have no idea if they are doing what the said they would do. Following elections, they have gone very quiet.”</a:t>
            </a:r>
          </a:p>
          <a:p>
            <a:endParaRPr lang="en-GB" sz="1400" i="1"/>
          </a:p>
          <a:p>
            <a:r>
              <a:rPr lang="en-GB" sz="1400" i="1"/>
              <a:t>“Updates on campaigns and the work of the Board/Committee. I would also like to see updates on any major issues that have been raised by the student body.” </a:t>
            </a:r>
          </a:p>
          <a:p>
            <a:endParaRPr lang="en-GB" sz="1400" i="1"/>
          </a:p>
          <a:p>
            <a:r>
              <a:rPr lang="en-GB" sz="1400" i="1"/>
              <a:t>“As an AGM this should focus on business areas and be as brief as possible. A keynote speaker could make event more attractive and encourage students to attend.”</a:t>
            </a:r>
          </a:p>
          <a:p>
            <a:endParaRPr lang="en-GB" sz="1400" i="1"/>
          </a:p>
          <a:p>
            <a:r>
              <a:rPr lang="en-GB" sz="1400" i="1"/>
              <a:t>"It would also be useful to see how audits have been conducted and the results of those audits, including how the OUSA is measuring actual v promised performance against its strategies.“</a:t>
            </a:r>
          </a:p>
          <a:p>
            <a:endParaRPr lang="en-GB" sz="1400" i="1"/>
          </a:p>
          <a:p>
            <a:r>
              <a:rPr lang="en-GB" sz="1400" i="1"/>
              <a:t>“Finance and policy updates are vital and necessary, but being seen to be an active part of UK and global higher education, and addressing the issues that affect students beyond the OU is also important, and could help stop OU students feeling like they’re not ‘real students’. Also, making AGMs interesting is hard so guest speakers are great. Are students allowed to raise issues to the committee at the AGM?”</a:t>
            </a:r>
          </a:p>
        </p:txBody>
      </p:sp>
      <p:pic>
        <p:nvPicPr>
          <p:cNvPr id="7" name="Picture 6">
            <a:extLst>
              <a:ext uri="{FF2B5EF4-FFF2-40B4-BE49-F238E27FC236}">
                <a16:creationId xmlns:a16="http://schemas.microsoft.com/office/drawing/2014/main" id="{7D78B080-8EF4-4AC5-94C7-C33EE8D4026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00353BAE-6FD6-42D7-8F32-4EB2B5251D4F}"/>
              </a:ext>
            </a:extLst>
          </p:cNvPr>
          <p:cNvSpPr>
            <a:spLocks noGrp="1"/>
          </p:cNvSpPr>
          <p:nvPr>
            <p:ph type="sldNum" sz="quarter" idx="12"/>
          </p:nvPr>
        </p:nvSpPr>
        <p:spPr/>
        <p:txBody>
          <a:bodyPr/>
          <a:lstStyle/>
          <a:p>
            <a:fld id="{05B7520E-6C70-422A-9DFE-C084E0211046}" type="slidenum">
              <a:rPr lang="en-GB" smtClean="0"/>
              <a:t>27</a:t>
            </a:fld>
            <a:endParaRPr lang="en-GB"/>
          </a:p>
        </p:txBody>
      </p:sp>
    </p:spTree>
    <p:extLst>
      <p:ext uri="{BB962C8B-B14F-4D97-AF65-F5344CB8AC3E}">
        <p14:creationId xmlns:p14="http://schemas.microsoft.com/office/powerpoint/2010/main" val="2683186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495675" y="752475"/>
            <a:ext cx="8496300" cy="341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What would be the ideal duration of the new format AGM? </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Ideal duration of the AGM.&#10;Half day: current members 29%, non-member stakeholders 26%.&#10;One day: current members 34%, non-member stakeholders 32%.&#10;Two days: current members 8%, non-member stakeholders 26%.&#10;Don't know/Not sure: current members 29%, non-member stakeholders 16%.">
            <a:extLst>
              <a:ext uri="{FF2B5EF4-FFF2-40B4-BE49-F238E27FC236}">
                <a16:creationId xmlns:a16="http://schemas.microsoft.com/office/drawing/2014/main" id="{B5B5425D-1194-4A58-AB8E-B2B3490E72BF}"/>
              </a:ext>
            </a:extLst>
          </p:cNvPr>
          <p:cNvGraphicFramePr>
            <a:graphicFrameLocks/>
          </p:cNvGraphicFramePr>
          <p:nvPr>
            <p:extLst>
              <p:ext uri="{D42A27DB-BD31-4B8C-83A1-F6EECF244321}">
                <p14:modId xmlns:p14="http://schemas.microsoft.com/office/powerpoint/2010/main" val="404161673"/>
              </p:ext>
            </p:extLst>
          </p:nvPr>
        </p:nvGraphicFramePr>
        <p:xfrm>
          <a:off x="1914105" y="1982593"/>
          <a:ext cx="8246932" cy="4054313"/>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7A71D589-3F9F-4966-A4CF-88D7D335CA6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E6E425EF-E18A-4B88-8522-83AD2BB6690A}"/>
              </a:ext>
            </a:extLst>
          </p:cNvPr>
          <p:cNvSpPr>
            <a:spLocks noGrp="1"/>
          </p:cNvSpPr>
          <p:nvPr>
            <p:ph type="sldNum" sz="quarter" idx="12"/>
          </p:nvPr>
        </p:nvSpPr>
        <p:spPr/>
        <p:txBody>
          <a:bodyPr/>
          <a:lstStyle/>
          <a:p>
            <a:fld id="{05B7520E-6C70-422A-9DFE-C084E0211046}" type="slidenum">
              <a:rPr lang="en-GB" smtClean="0"/>
              <a:t>28</a:t>
            </a:fld>
            <a:endParaRPr lang="en-GB"/>
          </a:p>
        </p:txBody>
      </p:sp>
    </p:spTree>
    <p:extLst>
      <p:ext uri="{BB962C8B-B14F-4D97-AF65-F5344CB8AC3E}">
        <p14:creationId xmlns:p14="http://schemas.microsoft.com/office/powerpoint/2010/main" val="170756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662363" y="246063"/>
            <a:ext cx="8494712" cy="12695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700" b="1" i="0" u="none" strike="noStrike" kern="1200" cap="none" spc="0" normalizeH="0" baseline="0" noProof="0">
                <a:ln>
                  <a:noFill/>
                </a:ln>
                <a:solidFill>
                  <a:srgbClr val="0070C0"/>
                </a:solidFill>
                <a:effectLst/>
                <a:uLnTx/>
                <a:uFillTx/>
                <a:latin typeface="+mn-lt"/>
                <a:ea typeface="+mn-ea"/>
                <a:cs typeface="+mn-cs"/>
              </a:rPr>
              <a:t>The new format online Annual General Meeting will incur lower costs than the current biennial conference which has an online element alongside the face-to-face activities held at the Open University’s campus. How could these cost savings be used in alternative ways to increase student engagement with the Association and to build bigger and stronger student communities? </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Potential events to use cost-savings.&#10;More local meet-ups and pop-up events hosted by the Association: current members 56%, non-member stakeholders 53%.&#10;Face-to-face conferences hosted in the UK Nations/Overseas: current members 32%, non-member stakeholders 32%.&#10;A UK-wide Association roadshow focused on student engagement: current members 33%, non-member stakeholders 37%.&#10;More local/coordinated activities around key events in the calendar: current members 38%, non-member stakeholders 16%.&#10;Don't know/Not sure: current members 15%, non-member stakeholders 26%.">
            <a:extLst>
              <a:ext uri="{FF2B5EF4-FFF2-40B4-BE49-F238E27FC236}">
                <a16:creationId xmlns:a16="http://schemas.microsoft.com/office/drawing/2014/main" id="{A8C4F2A1-3C10-4074-BFB4-47BCFD31E791}"/>
              </a:ext>
            </a:extLst>
          </p:cNvPr>
          <p:cNvGraphicFramePr>
            <a:graphicFrameLocks/>
          </p:cNvGraphicFramePr>
          <p:nvPr>
            <p:extLst>
              <p:ext uri="{D42A27DB-BD31-4B8C-83A1-F6EECF244321}">
                <p14:modId xmlns:p14="http://schemas.microsoft.com/office/powerpoint/2010/main" val="1673261171"/>
              </p:ext>
            </p:extLst>
          </p:nvPr>
        </p:nvGraphicFramePr>
        <p:xfrm>
          <a:off x="844503" y="1165531"/>
          <a:ext cx="9767888" cy="5253929"/>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8C955C99-820E-4727-9A9F-DC04D6AAA2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9DA3A177-64F2-4825-9DAD-20DD6807BD86}"/>
              </a:ext>
            </a:extLst>
          </p:cNvPr>
          <p:cNvSpPr>
            <a:spLocks noGrp="1"/>
          </p:cNvSpPr>
          <p:nvPr>
            <p:ph type="sldNum" sz="quarter" idx="12"/>
          </p:nvPr>
        </p:nvSpPr>
        <p:spPr/>
        <p:txBody>
          <a:bodyPr/>
          <a:lstStyle/>
          <a:p>
            <a:fld id="{05B7520E-6C70-422A-9DFE-C084E0211046}" type="slidenum">
              <a:rPr lang="en-GB" smtClean="0"/>
              <a:t>29</a:t>
            </a:fld>
            <a:endParaRPr lang="en-GB"/>
          </a:p>
        </p:txBody>
      </p:sp>
    </p:spTree>
    <p:extLst>
      <p:ext uri="{BB962C8B-B14F-4D97-AF65-F5344CB8AC3E}">
        <p14:creationId xmlns:p14="http://schemas.microsoft.com/office/powerpoint/2010/main" val="373146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395663" y="887058"/>
            <a:ext cx="8494712" cy="341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Introduction to the Governance Review Survey</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Lst>
          </p:cNvPr>
          <p:cNvSpPr txBox="1"/>
          <p:nvPr/>
        </p:nvSpPr>
        <p:spPr>
          <a:xfrm>
            <a:off x="872866" y="1584326"/>
            <a:ext cx="10632222" cy="332398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a:t>The survey was opened on Monday 23 August and closed on Monday 13 September 2021. Feedback was invited from all current OU students, who were also offered an incentive of winning one of 30 shopping vouchers. </a:t>
            </a:r>
            <a:endParaRPr lang="en-US"/>
          </a:p>
          <a:p>
            <a:pPr marL="285750" indent="-285750">
              <a:buFont typeface="Arial" panose="020B0604020202020204" pitchFamily="34" charset="0"/>
              <a:buChar char="•"/>
            </a:pPr>
            <a:endParaRPr lang="en-GB" sz="1400">
              <a:cs typeface="Calibri"/>
            </a:endParaRPr>
          </a:p>
          <a:p>
            <a:pPr marL="285750" indent="-285750">
              <a:buFont typeface="Arial" panose="020B0604020202020204" pitchFamily="34" charset="0"/>
              <a:buChar char="•"/>
            </a:pPr>
            <a:r>
              <a:rPr lang="en-GB" sz="1400">
                <a:cs typeface="Calibri"/>
              </a:rPr>
              <a:t>Survey responders who indicated that they are a current student have been grouped together for analysis and are identified as 'Current Students' or CS in all reporting – 195 completed surveys were received from current students.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Survey responders who indicated that they are not a current student (eg Honorary Life Members, Honorary Vice Presidents, Lay Trustees who were also invited to complete the survey) have been separately grouped for analysis and are identified as 'Other Stakeholders' or OS in all reporting  - 19 completed surveys were received from other stakeholders.   </a:t>
            </a:r>
            <a:endParaRPr lang="en-GB" sz="1400">
              <a:cs typeface="Calibri" panose="020F0502020204030204"/>
            </a:endParaRPr>
          </a:p>
          <a:p>
            <a:pPr marL="285750" indent="-285750">
              <a:buFont typeface="Arial" panose="020B0604020202020204" pitchFamily="34" charset="0"/>
              <a:buChar char="•"/>
            </a:pPr>
            <a:endParaRPr lang="en-GB" sz="1400">
              <a:cs typeface="Calibri" panose="020F0502020204030204"/>
            </a:endParaRPr>
          </a:p>
          <a:p>
            <a:pPr marL="285750" indent="-285750">
              <a:buFont typeface="Arial" panose="020B0604020202020204" pitchFamily="34" charset="0"/>
              <a:buChar char="•"/>
            </a:pPr>
            <a:r>
              <a:rPr lang="en-GB" sz="1400"/>
              <a:t>Questions are further grouped under the key topics on which feedback was sought: </a:t>
            </a:r>
            <a:endParaRPr lang="en-GB" sz="1400">
              <a:cs typeface="Calibri"/>
            </a:endParaRPr>
          </a:p>
          <a:p>
            <a:pPr marL="342900" indent="-342900">
              <a:buFont typeface="+mj-lt"/>
              <a:buAutoNum type="arabicParenR"/>
            </a:pPr>
            <a:r>
              <a:rPr lang="en-GB" sz="1400"/>
              <a:t>principles for the composition of the proposed Student Leadership Committee and for student engagement in the Committee's work</a:t>
            </a:r>
            <a:endParaRPr lang="en-GB" sz="1400">
              <a:cs typeface="Calibri"/>
            </a:endParaRPr>
          </a:p>
          <a:p>
            <a:pPr marL="342900" indent="-342900">
              <a:buAutoNum type="arabicParenR"/>
            </a:pPr>
            <a:r>
              <a:rPr lang="en-GB" sz="1400"/>
              <a:t>principles for the composition of the proposed Student Representation Forum and how they should gather representative student views </a:t>
            </a:r>
            <a:endParaRPr lang="en-GB" sz="1400">
              <a:cs typeface="Calibri"/>
            </a:endParaRPr>
          </a:p>
          <a:p>
            <a:pPr marL="342900" indent="-342900">
              <a:buFont typeface="+mj-lt"/>
              <a:buAutoNum type="arabicParenR"/>
            </a:pPr>
            <a:r>
              <a:rPr lang="en-GB" sz="1400"/>
              <a:t>principles and methods that could guide the work of the proposed Scrutiny Panel </a:t>
            </a:r>
            <a:endParaRPr lang="en-GB" sz="1400">
              <a:cs typeface="Calibri"/>
            </a:endParaRPr>
          </a:p>
          <a:p>
            <a:pPr marL="342900" indent="-342900">
              <a:buFont typeface="+mj-lt"/>
              <a:buAutoNum type="arabicParenR"/>
            </a:pPr>
            <a:r>
              <a:rPr lang="en-GB" sz="1400"/>
              <a:t>the content and duration of the proposed new format online Annual General Meeting and suggestions for student community building</a:t>
            </a:r>
            <a:endParaRPr lang="en-GB" sz="1400">
              <a:cs typeface="Calibri"/>
            </a:endParaRPr>
          </a:p>
        </p:txBody>
      </p:sp>
      <p:pic>
        <p:nvPicPr>
          <p:cNvPr id="7" name="Picture 6">
            <a:extLst>
              <a:ext uri="{FF2B5EF4-FFF2-40B4-BE49-F238E27FC236}">
                <a16:creationId xmlns:a16="http://schemas.microsoft.com/office/drawing/2014/main" id="{DE72379A-E479-4E8F-80BC-160EC9412B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2516BB5F-78A1-4A06-8A4E-620349400447}"/>
              </a:ext>
            </a:extLst>
          </p:cNvPr>
          <p:cNvSpPr>
            <a:spLocks noGrp="1"/>
          </p:cNvSpPr>
          <p:nvPr>
            <p:ph type="sldNum" sz="quarter" idx="12"/>
          </p:nvPr>
        </p:nvSpPr>
        <p:spPr/>
        <p:txBody>
          <a:bodyPr/>
          <a:lstStyle/>
          <a:p>
            <a:fld id="{05B7520E-6C70-422A-9DFE-C084E0211046}" type="slidenum">
              <a:rPr lang="en-GB" smtClean="0"/>
              <a:t>3</a:t>
            </a:fld>
            <a:endParaRPr lang="en-GB"/>
          </a:p>
        </p:txBody>
      </p:sp>
    </p:spTree>
    <p:extLst>
      <p:ext uri="{BB962C8B-B14F-4D97-AF65-F5344CB8AC3E}">
        <p14:creationId xmlns:p14="http://schemas.microsoft.com/office/powerpoint/2010/main" val="1284180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395663" y="981075"/>
            <a:ext cx="8494712"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Making the Annual General Meeting more accessible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Lst>
          </p:cNvPr>
          <p:cNvSpPr txBox="1"/>
          <p:nvPr/>
        </p:nvSpPr>
        <p:spPr>
          <a:xfrm>
            <a:off x="1258349" y="1658927"/>
            <a:ext cx="10318458" cy="4462760"/>
          </a:xfrm>
          <a:prstGeom prst="rect">
            <a:avLst/>
          </a:prstGeom>
          <a:noFill/>
        </p:spPr>
        <p:txBody>
          <a:bodyPr wrap="square">
            <a:spAutoFit/>
          </a:bodyPr>
          <a:lstStyle/>
          <a:p>
            <a:r>
              <a:rPr lang="en-GB" sz="1400" i="1"/>
              <a:t>"Advertise in all relevant places, have online adverts leading up to the AGM as well as something going out in the mail. Now we have achieved an Association leaflet being included in module mailings there must be a means by which information about the AGM also reaches the student body.“</a:t>
            </a:r>
          </a:p>
          <a:p>
            <a:endParaRPr lang="en-GB" sz="1400" i="1"/>
          </a:p>
          <a:p>
            <a:r>
              <a:rPr lang="en-GB" sz="1400" i="1"/>
              <a:t>“Difficult to have a time that guarantees all students can attend, but what about recording the AGM, making it available for two weeks after the meeting and allowing suggestions to be submitted during that two weeks, giving people a chance to view the meeting and make relevant suggestions”</a:t>
            </a:r>
          </a:p>
          <a:p>
            <a:endParaRPr lang="en-GB" sz="1400" i="1"/>
          </a:p>
          <a:p>
            <a:r>
              <a:rPr lang="en-GB" sz="1400" i="1"/>
              <a:t>“Explain what it is, what happens, why it’s important, translate jargon to plain speech, invite them to attend etc.”</a:t>
            </a:r>
          </a:p>
          <a:p>
            <a:endParaRPr lang="en-GB" sz="1400" i="1"/>
          </a:p>
          <a:p>
            <a:r>
              <a:rPr lang="en-GB" sz="1400" i="1"/>
              <a:t>“Widely advertise- email campaign, social media campaign. Don't impose attendance limits”</a:t>
            </a:r>
          </a:p>
          <a:p>
            <a:endParaRPr lang="en-GB" sz="1400" i="1"/>
          </a:p>
          <a:p>
            <a:r>
              <a:rPr lang="en-GB" sz="1400" i="1"/>
              <a:t>“For me, the prerequisite for an AGM would be for all students to have a vote. What happened until now with Conference, was that only students who got a spot at Conference could vote for the Business side of Conference, therefore only a few hundreds of students out of the tens of thousands of OU students. It was even the case with the online Conference in 2020. I think that in order to be fair and representative, all the OU Students Association members should be allowed to vote.”</a:t>
            </a:r>
          </a:p>
          <a:p>
            <a:endParaRPr lang="en-GB" sz="1400" i="1"/>
          </a:p>
          <a:p>
            <a:r>
              <a:rPr lang="en-GB" sz="1400" i="1"/>
              <a:t>“Hold in different areas of the country and have an online option”</a:t>
            </a:r>
          </a:p>
          <a:p>
            <a:endParaRPr lang="en-GB" sz="1400" i="1"/>
          </a:p>
          <a:p>
            <a:endParaRPr lang="en-GB"/>
          </a:p>
        </p:txBody>
      </p:sp>
      <p:pic>
        <p:nvPicPr>
          <p:cNvPr id="7" name="Picture 6">
            <a:extLst>
              <a:ext uri="{FF2B5EF4-FFF2-40B4-BE49-F238E27FC236}">
                <a16:creationId xmlns:a16="http://schemas.microsoft.com/office/drawing/2014/main" id="{27A19622-BF87-4ED1-9F18-36D94D7762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D60F44E3-73C3-42CA-8195-49832C4FEE95}"/>
              </a:ext>
            </a:extLst>
          </p:cNvPr>
          <p:cNvSpPr>
            <a:spLocks noGrp="1"/>
          </p:cNvSpPr>
          <p:nvPr>
            <p:ph type="sldNum" sz="quarter" idx="12"/>
          </p:nvPr>
        </p:nvSpPr>
        <p:spPr/>
        <p:txBody>
          <a:bodyPr/>
          <a:lstStyle/>
          <a:p>
            <a:fld id="{05B7520E-6C70-422A-9DFE-C084E0211046}" type="slidenum">
              <a:rPr lang="en-GB" smtClean="0"/>
              <a:t>30</a:t>
            </a:fld>
            <a:endParaRPr lang="en-GB"/>
          </a:p>
        </p:txBody>
      </p:sp>
    </p:spTree>
    <p:extLst>
      <p:ext uri="{BB962C8B-B14F-4D97-AF65-F5344CB8AC3E}">
        <p14:creationId xmlns:p14="http://schemas.microsoft.com/office/powerpoint/2010/main" val="701032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7EF2548-8DCE-4531-9A48-3129AA37CAA0}"/>
              </a:ext>
            </a:extLst>
          </p:cNvPr>
          <p:cNvSpPr>
            <a:spLocks noGrp="1"/>
          </p:cNvSpPr>
          <p:nvPr>
            <p:ph type="ctrTitle"/>
          </p:nvPr>
        </p:nvSpPr>
        <p:spPr>
          <a:xfrm>
            <a:off x="1524000" y="2541731"/>
            <a:ext cx="9144000" cy="2387600"/>
          </a:xfrm>
        </p:spPr>
        <p:txBody>
          <a:bodyPr/>
          <a:lstStyle/>
          <a:p>
            <a:r>
              <a:rPr lang="en-GB" sz="4800" b="1">
                <a:solidFill>
                  <a:schemeClr val="bg1"/>
                </a:solidFill>
                <a:latin typeface="+mn-lt"/>
                <a:ea typeface="+mn-ea"/>
                <a:cs typeface="+mn-cs"/>
              </a:rPr>
              <a:t>Responder Demographics</a:t>
            </a:r>
            <a:br>
              <a:rPr lang="en-GB" sz="4800" b="1">
                <a:solidFill>
                  <a:schemeClr val="bg1"/>
                </a:solidFill>
                <a:latin typeface="+mn-lt"/>
                <a:ea typeface="+mn-ea"/>
                <a:cs typeface="+mn-cs"/>
              </a:rPr>
            </a:br>
            <a:r>
              <a:rPr lang="en-GB" sz="4800" b="1">
                <a:solidFill>
                  <a:schemeClr val="bg1"/>
                </a:solidFill>
                <a:latin typeface="+mn-lt"/>
                <a:ea typeface="+mn-ea"/>
                <a:cs typeface="+mn-cs"/>
              </a:rPr>
              <a:t>(Current Students)</a:t>
            </a:r>
          </a:p>
        </p:txBody>
      </p:sp>
      <p:pic>
        <p:nvPicPr>
          <p:cNvPr id="5" name="Picture 4">
            <a:extLst>
              <a:ext uri="{FF2B5EF4-FFF2-40B4-BE49-F238E27FC236}">
                <a16:creationId xmlns:a16="http://schemas.microsoft.com/office/drawing/2014/main" id="{38F72AFA-A739-4816-B779-0B4AC99EA9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C3A28E68-D17D-4FD9-8AE6-1EA35B1D10C9}"/>
              </a:ext>
            </a:extLst>
          </p:cNvPr>
          <p:cNvSpPr>
            <a:spLocks noGrp="1"/>
          </p:cNvSpPr>
          <p:nvPr>
            <p:ph type="sldNum" sz="quarter" idx="12"/>
          </p:nvPr>
        </p:nvSpPr>
        <p:spPr/>
        <p:txBody>
          <a:bodyPr/>
          <a:lstStyle/>
          <a:p>
            <a:fld id="{05B7520E-6C70-422A-9DFE-C084E0211046}" type="slidenum">
              <a:rPr lang="en-GB" smtClean="0"/>
              <a:t>31</a:t>
            </a:fld>
            <a:endParaRPr lang="en-GB"/>
          </a:p>
        </p:txBody>
      </p:sp>
    </p:spTree>
    <p:extLst>
      <p:ext uri="{BB962C8B-B14F-4D97-AF65-F5344CB8AC3E}">
        <p14:creationId xmlns:p14="http://schemas.microsoft.com/office/powerpoint/2010/main" val="396385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395663" y="582258"/>
            <a:ext cx="8494712" cy="341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Demographics – Age, Gender, Disability, Region and Ethnicity</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 uri="{C183D7F6-B498-43B3-948B-1728B52AA6E4}">
                <adec:decorative xmlns:adec="http://schemas.microsoft.com/office/drawing/2017/decorative" val="1"/>
              </a:ext>
            </a:extLst>
          </p:cNvPr>
          <p:cNvSpPr txBox="1"/>
          <p:nvPr/>
        </p:nvSpPr>
        <p:spPr>
          <a:xfrm>
            <a:off x="1258349" y="1658927"/>
            <a:ext cx="10318458" cy="584775"/>
          </a:xfrm>
          <a:prstGeom prst="rect">
            <a:avLst/>
          </a:prstGeom>
          <a:noFill/>
        </p:spPr>
        <p:txBody>
          <a:bodyPr wrap="square">
            <a:spAutoFit/>
          </a:bodyPr>
          <a:lstStyle/>
          <a:p>
            <a:endParaRPr lang="en-GB" sz="1400" i="1"/>
          </a:p>
          <a:p>
            <a:endParaRPr lang="en-GB"/>
          </a:p>
        </p:txBody>
      </p:sp>
      <p:graphicFrame>
        <p:nvGraphicFramePr>
          <p:cNvPr id="7" name="Chart 6" descr="Bar graph showing age of survey respondents versus OU student population.&#10;Under 25s: survey respondent 16%, OU student population 25%.&#10;Age 26 to 35: survey respondent 24%, OU student population 36%.&#10;Age 36 to 45:  survey respondent 19%, OU student population 21%.&#10;Age 46 to 55:  survey respondent 15%, OU student population 12%.&#10;Age 56 and over:  survey respondent 22%, OU student population 6%.&#10;">
            <a:extLst>
              <a:ext uri="{FF2B5EF4-FFF2-40B4-BE49-F238E27FC236}">
                <a16:creationId xmlns:a16="http://schemas.microsoft.com/office/drawing/2014/main" id="{3BE94731-E2AD-4BEF-AE00-E2FC719429EA}"/>
              </a:ext>
            </a:extLst>
          </p:cNvPr>
          <p:cNvGraphicFramePr>
            <a:graphicFrameLocks/>
          </p:cNvGraphicFramePr>
          <p:nvPr>
            <p:extLst>
              <p:ext uri="{D42A27DB-BD31-4B8C-83A1-F6EECF244321}">
                <p14:modId xmlns:p14="http://schemas.microsoft.com/office/powerpoint/2010/main" val="2432810226"/>
              </p:ext>
            </p:extLst>
          </p:nvPr>
        </p:nvGraphicFramePr>
        <p:xfrm>
          <a:off x="114300" y="1774559"/>
          <a:ext cx="5676900" cy="34718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descr="Bar chart showing gender of survey respondents versus the OU student population.&#10;Male:  survey respondent 30%, OU student population 39%.&#10;Female:  survey respondent 59%, OU student population 61%.&#10;Non-Binary:  survey respondent 3%, OU student population no data held.&#10;Trans:  survey respondent 1%, OU student population no data held&#10;Prefer not to say:  survey respondent 1%, OU student population no data held.">
            <a:extLst>
              <a:ext uri="{FF2B5EF4-FFF2-40B4-BE49-F238E27FC236}">
                <a16:creationId xmlns:a16="http://schemas.microsoft.com/office/drawing/2014/main" id="{BEC162B3-6988-496B-B95C-C553284DDEBC}"/>
              </a:ext>
            </a:extLst>
          </p:cNvPr>
          <p:cNvGraphicFramePr>
            <a:graphicFrameLocks/>
          </p:cNvGraphicFramePr>
          <p:nvPr>
            <p:extLst>
              <p:ext uri="{D42A27DB-BD31-4B8C-83A1-F6EECF244321}">
                <p14:modId xmlns:p14="http://schemas.microsoft.com/office/powerpoint/2010/main" val="344738438"/>
              </p:ext>
            </p:extLst>
          </p:nvPr>
        </p:nvGraphicFramePr>
        <p:xfrm>
          <a:off x="5957544" y="1885305"/>
          <a:ext cx="6028267" cy="3719514"/>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a:extLst>
              <a:ext uri="{FF2B5EF4-FFF2-40B4-BE49-F238E27FC236}">
                <a16:creationId xmlns:a16="http://schemas.microsoft.com/office/drawing/2014/main" id="{1D885AC1-5E9D-4727-AEF5-BA3ABBBB215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05A61705-99C8-4CA9-B33C-AF08B5038E5F}"/>
              </a:ext>
            </a:extLst>
          </p:cNvPr>
          <p:cNvSpPr>
            <a:spLocks noGrp="1"/>
          </p:cNvSpPr>
          <p:nvPr>
            <p:ph type="sldNum" sz="quarter" idx="12"/>
          </p:nvPr>
        </p:nvSpPr>
        <p:spPr/>
        <p:txBody>
          <a:bodyPr/>
          <a:lstStyle/>
          <a:p>
            <a:fld id="{05B7520E-6C70-422A-9DFE-C084E0211046}" type="slidenum">
              <a:rPr lang="en-GB" smtClean="0"/>
              <a:t>32</a:t>
            </a:fld>
            <a:endParaRPr lang="en-GB"/>
          </a:p>
        </p:txBody>
      </p:sp>
    </p:spTree>
    <p:extLst>
      <p:ext uri="{BB962C8B-B14F-4D97-AF65-F5344CB8AC3E}">
        <p14:creationId xmlns:p14="http://schemas.microsoft.com/office/powerpoint/2010/main" val="435323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 uri="{C183D7F6-B498-43B3-948B-1728B52AA6E4}">
                <adec:decorative xmlns:adec="http://schemas.microsoft.com/office/drawing/2017/decorative" val="1"/>
              </a:ext>
            </a:extLst>
          </p:cNvPr>
          <p:cNvSpPr txBox="1"/>
          <p:nvPr/>
        </p:nvSpPr>
        <p:spPr>
          <a:xfrm>
            <a:off x="1258349" y="1658927"/>
            <a:ext cx="10318458" cy="584775"/>
          </a:xfrm>
          <a:prstGeom prst="rect">
            <a:avLst/>
          </a:prstGeom>
          <a:noFill/>
        </p:spPr>
        <p:txBody>
          <a:bodyPr wrap="square">
            <a:spAutoFit/>
          </a:bodyPr>
          <a:lstStyle/>
          <a:p>
            <a:endParaRPr lang="en-GB" sz="1400" i="1"/>
          </a:p>
          <a:p>
            <a:endParaRPr lang="en-GB"/>
          </a:p>
        </p:txBody>
      </p:sp>
      <p:sp>
        <p:nvSpPr>
          <p:cNvPr id="2" name="Slide Number Placeholder 1">
            <a:extLst>
              <a:ext uri="{FF2B5EF4-FFF2-40B4-BE49-F238E27FC236}">
                <a16:creationId xmlns:a16="http://schemas.microsoft.com/office/drawing/2014/main" id="{77591B51-4461-4CBC-9EE8-9C73F0F336B1}"/>
              </a:ext>
            </a:extLst>
          </p:cNvPr>
          <p:cNvSpPr>
            <a:spLocks noGrp="1"/>
          </p:cNvSpPr>
          <p:nvPr>
            <p:ph type="sldNum" sz="quarter" idx="12"/>
          </p:nvPr>
        </p:nvSpPr>
        <p:spPr/>
        <p:txBody>
          <a:bodyPr/>
          <a:lstStyle/>
          <a:p>
            <a:fld id="{05B7520E-6C70-422A-9DFE-C084E0211046}" type="slidenum">
              <a:rPr lang="en-GB" smtClean="0"/>
              <a:t>33</a:t>
            </a:fld>
            <a:endParaRPr lang="en-GB"/>
          </a:p>
        </p:txBody>
      </p:sp>
      <p:graphicFrame>
        <p:nvGraphicFramePr>
          <p:cNvPr id="7" name="Chart 6" descr="Bar chart showing number of disabled survey respondents versus the OU student population.&#10;Yes, I am disabled:  survey respondent 37%, OU student population 23%.&#10;No, I am not disabled:  survey respondent 54%, OU student population 77%.&#10;Prefer not to say:  survey respondent 9%, OU student population no data held.">
            <a:extLst>
              <a:ext uri="{FF2B5EF4-FFF2-40B4-BE49-F238E27FC236}">
                <a16:creationId xmlns:a16="http://schemas.microsoft.com/office/drawing/2014/main" id="{49AFA745-F653-48C2-B5D7-B9363A3C02EE}"/>
              </a:ext>
            </a:extLst>
          </p:cNvPr>
          <p:cNvGraphicFramePr>
            <a:graphicFrameLocks/>
          </p:cNvGraphicFramePr>
          <p:nvPr>
            <p:extLst>
              <p:ext uri="{D42A27DB-BD31-4B8C-83A1-F6EECF244321}">
                <p14:modId xmlns:p14="http://schemas.microsoft.com/office/powerpoint/2010/main" val="4044140862"/>
              </p:ext>
            </p:extLst>
          </p:nvPr>
        </p:nvGraphicFramePr>
        <p:xfrm>
          <a:off x="2647950" y="2180864"/>
          <a:ext cx="5981700" cy="350996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BB093214-7D44-4D5E-8062-6EBAA03332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3" name="Title 2">
            <a:extLst>
              <a:ext uri="{FF2B5EF4-FFF2-40B4-BE49-F238E27FC236}">
                <a16:creationId xmlns:a16="http://schemas.microsoft.com/office/drawing/2014/main" id="{162CD604-D943-4504-B4AD-B505C8D0B2B5}"/>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Disability stats</a:t>
            </a:r>
          </a:p>
        </p:txBody>
      </p:sp>
    </p:spTree>
    <p:extLst>
      <p:ext uri="{BB962C8B-B14F-4D97-AF65-F5344CB8AC3E}">
        <p14:creationId xmlns:p14="http://schemas.microsoft.com/office/powerpoint/2010/main" val="2699263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 uri="{C183D7F6-B498-43B3-948B-1728B52AA6E4}">
                <adec:decorative xmlns:adec="http://schemas.microsoft.com/office/drawing/2017/decorative" val="1"/>
              </a:ext>
            </a:extLst>
          </p:cNvPr>
          <p:cNvSpPr txBox="1"/>
          <p:nvPr/>
        </p:nvSpPr>
        <p:spPr>
          <a:xfrm>
            <a:off x="1258349" y="1658927"/>
            <a:ext cx="10318458" cy="584775"/>
          </a:xfrm>
          <a:prstGeom prst="rect">
            <a:avLst/>
          </a:prstGeom>
          <a:noFill/>
        </p:spPr>
        <p:txBody>
          <a:bodyPr wrap="square">
            <a:spAutoFit/>
          </a:bodyPr>
          <a:lstStyle/>
          <a:p>
            <a:endParaRPr lang="en-GB" sz="1400" i="1"/>
          </a:p>
          <a:p>
            <a:endParaRPr lang="en-GB"/>
          </a:p>
        </p:txBody>
      </p:sp>
      <p:sp>
        <p:nvSpPr>
          <p:cNvPr id="2" name="Slide Number Placeholder 1">
            <a:extLst>
              <a:ext uri="{FF2B5EF4-FFF2-40B4-BE49-F238E27FC236}">
                <a16:creationId xmlns:a16="http://schemas.microsoft.com/office/drawing/2014/main" id="{4F230ACE-76F4-45E7-B466-537EE40937F9}"/>
              </a:ext>
            </a:extLst>
          </p:cNvPr>
          <p:cNvSpPr>
            <a:spLocks noGrp="1"/>
          </p:cNvSpPr>
          <p:nvPr>
            <p:ph type="sldNum" sz="quarter" idx="12"/>
          </p:nvPr>
        </p:nvSpPr>
        <p:spPr/>
        <p:txBody>
          <a:bodyPr/>
          <a:lstStyle/>
          <a:p>
            <a:fld id="{05B7520E-6C70-422A-9DFE-C084E0211046}" type="slidenum">
              <a:rPr lang="en-GB" smtClean="0"/>
              <a:t>34</a:t>
            </a:fld>
            <a:endParaRPr lang="en-GB"/>
          </a:p>
        </p:txBody>
      </p:sp>
      <p:graphicFrame>
        <p:nvGraphicFramePr>
          <p:cNvPr id="7" name="Chart 6" descr="Bar chart showing the region of study versus the student population.&#10;England:  survey respondent 66%, OU student population 73%.&#10;Northern Ireland:  survey respondent 4%, OU student population 4%.&#10;Scotland:  survey respondent 13%, OU student population 15%.&#10;Wales:  survey respondent 7%, OU student population 7%.&#10;European Union:  survey respondent 6%, OU student population less than 1%.&#10;Rest of the world:  survey respondent 1%, OU student population less than 1%&#10;Prefer not to say: survey respondent 2%, OU student population less than 1%">
            <a:extLst>
              <a:ext uri="{FF2B5EF4-FFF2-40B4-BE49-F238E27FC236}">
                <a16:creationId xmlns:a16="http://schemas.microsoft.com/office/drawing/2014/main" id="{943BD773-43AD-4769-8F65-A13E0C63F11B}"/>
              </a:ext>
            </a:extLst>
          </p:cNvPr>
          <p:cNvGraphicFramePr>
            <a:graphicFrameLocks/>
          </p:cNvGraphicFramePr>
          <p:nvPr>
            <p:extLst>
              <p:ext uri="{D42A27DB-BD31-4B8C-83A1-F6EECF244321}">
                <p14:modId xmlns:p14="http://schemas.microsoft.com/office/powerpoint/2010/main" val="1974988499"/>
              </p:ext>
            </p:extLst>
          </p:nvPr>
        </p:nvGraphicFramePr>
        <p:xfrm>
          <a:off x="1750638" y="1658926"/>
          <a:ext cx="8227080" cy="461681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51DAFD02-D0A6-4D05-948B-8C008F7544B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3" name="Title 2">
            <a:extLst>
              <a:ext uri="{FF2B5EF4-FFF2-40B4-BE49-F238E27FC236}">
                <a16:creationId xmlns:a16="http://schemas.microsoft.com/office/drawing/2014/main" id="{FC059421-4B55-4926-B6F7-E71D35E8F343}"/>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Region/location stats</a:t>
            </a:r>
          </a:p>
        </p:txBody>
      </p:sp>
    </p:spTree>
    <p:extLst>
      <p:ext uri="{BB962C8B-B14F-4D97-AF65-F5344CB8AC3E}">
        <p14:creationId xmlns:p14="http://schemas.microsoft.com/office/powerpoint/2010/main" val="1626984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 uri="{C183D7F6-B498-43B3-948B-1728B52AA6E4}">
                <adec:decorative xmlns:adec="http://schemas.microsoft.com/office/drawing/2017/decorative" val="1"/>
              </a:ext>
            </a:extLst>
          </p:cNvPr>
          <p:cNvSpPr txBox="1"/>
          <p:nvPr/>
        </p:nvSpPr>
        <p:spPr>
          <a:xfrm>
            <a:off x="1183194" y="1523200"/>
            <a:ext cx="10318458" cy="584775"/>
          </a:xfrm>
          <a:prstGeom prst="rect">
            <a:avLst/>
          </a:prstGeom>
          <a:noFill/>
        </p:spPr>
        <p:txBody>
          <a:bodyPr wrap="square">
            <a:spAutoFit/>
          </a:bodyPr>
          <a:lstStyle/>
          <a:p>
            <a:endParaRPr lang="en-GB" sz="1400" i="1"/>
          </a:p>
          <a:p>
            <a:endParaRPr lang="en-GB"/>
          </a:p>
        </p:txBody>
      </p:sp>
      <p:sp>
        <p:nvSpPr>
          <p:cNvPr id="2" name="Slide Number Placeholder 1">
            <a:extLst>
              <a:ext uri="{FF2B5EF4-FFF2-40B4-BE49-F238E27FC236}">
                <a16:creationId xmlns:a16="http://schemas.microsoft.com/office/drawing/2014/main" id="{1A7C31A6-C5E7-4A2A-B4FE-DA492EB1A3BA}"/>
              </a:ext>
            </a:extLst>
          </p:cNvPr>
          <p:cNvSpPr>
            <a:spLocks noGrp="1"/>
          </p:cNvSpPr>
          <p:nvPr>
            <p:ph type="sldNum" sz="quarter" idx="12"/>
          </p:nvPr>
        </p:nvSpPr>
        <p:spPr/>
        <p:txBody>
          <a:bodyPr/>
          <a:lstStyle/>
          <a:p>
            <a:fld id="{05B7520E-6C70-422A-9DFE-C084E0211046}" type="slidenum">
              <a:rPr lang="en-GB" smtClean="0"/>
              <a:t>35</a:t>
            </a:fld>
            <a:endParaRPr lang="en-GB"/>
          </a:p>
        </p:txBody>
      </p:sp>
      <p:graphicFrame>
        <p:nvGraphicFramePr>
          <p:cNvPr id="7" name="Chart 6" descr="Bar chart showing the ethnicity of survey respondents versus the OU students population.&#10;Asian:  survey respondent 2%, OU student population 4%&#10;Black: survey respondent 1%, OU student population 3%.&#10;Other:  survey respondent 1%, OU student population 1%.&#10;Mixed:  survey respondent 3%, OU student population 3%.&#10;White:  survey respondent 87%, OU student population 87%.&#10;Prefer not to say:  survey respondent 7%, OU student population 2%.">
            <a:extLst>
              <a:ext uri="{FF2B5EF4-FFF2-40B4-BE49-F238E27FC236}">
                <a16:creationId xmlns:a16="http://schemas.microsoft.com/office/drawing/2014/main" id="{631F33B1-1B56-429F-AE3D-E4F4032F9CBC}"/>
              </a:ext>
            </a:extLst>
          </p:cNvPr>
          <p:cNvGraphicFramePr>
            <a:graphicFrameLocks/>
          </p:cNvGraphicFramePr>
          <p:nvPr>
            <p:extLst>
              <p:ext uri="{D42A27DB-BD31-4B8C-83A1-F6EECF244321}">
                <p14:modId xmlns:p14="http://schemas.microsoft.com/office/powerpoint/2010/main" val="1210686364"/>
              </p:ext>
            </p:extLst>
          </p:nvPr>
        </p:nvGraphicFramePr>
        <p:xfrm>
          <a:off x="1999409" y="1584326"/>
          <a:ext cx="8641697" cy="469141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9B9EDE13-0D7E-4641-964B-CAEFCCD8083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3" name="Title 2">
            <a:extLst>
              <a:ext uri="{FF2B5EF4-FFF2-40B4-BE49-F238E27FC236}">
                <a16:creationId xmlns:a16="http://schemas.microsoft.com/office/drawing/2014/main" id="{1AC3ACA7-C1A8-4C58-B2BE-3B84A9410BB7}"/>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Ethnicity stats</a:t>
            </a:r>
          </a:p>
        </p:txBody>
      </p:sp>
    </p:spTree>
    <p:extLst>
      <p:ext uri="{BB962C8B-B14F-4D97-AF65-F5344CB8AC3E}">
        <p14:creationId xmlns:p14="http://schemas.microsoft.com/office/powerpoint/2010/main" val="1363978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 uri="{C183D7F6-B498-43B3-948B-1728B52AA6E4}">
                <adec:decorative xmlns:adec="http://schemas.microsoft.com/office/drawing/2017/decorative" val="1"/>
              </a:ext>
            </a:extLst>
          </p:cNvPr>
          <p:cNvSpPr txBox="1"/>
          <p:nvPr/>
        </p:nvSpPr>
        <p:spPr>
          <a:xfrm>
            <a:off x="1220197" y="1365843"/>
            <a:ext cx="10318458" cy="584775"/>
          </a:xfrm>
          <a:prstGeom prst="rect">
            <a:avLst/>
          </a:prstGeom>
          <a:noFill/>
        </p:spPr>
        <p:txBody>
          <a:bodyPr wrap="square">
            <a:spAutoFit/>
          </a:bodyPr>
          <a:lstStyle/>
          <a:p>
            <a:endParaRPr lang="en-GB" sz="1400" i="1"/>
          </a:p>
          <a:p>
            <a:endParaRPr lang="en-GB"/>
          </a:p>
        </p:txBody>
      </p:sp>
      <p:sp>
        <p:nvSpPr>
          <p:cNvPr id="2" name="Slide Number Placeholder 1">
            <a:extLst>
              <a:ext uri="{FF2B5EF4-FFF2-40B4-BE49-F238E27FC236}">
                <a16:creationId xmlns:a16="http://schemas.microsoft.com/office/drawing/2014/main" id="{AD3EEEE2-D246-4D6B-8967-77A5FC9B900C}"/>
              </a:ext>
            </a:extLst>
          </p:cNvPr>
          <p:cNvSpPr>
            <a:spLocks noGrp="1"/>
          </p:cNvSpPr>
          <p:nvPr>
            <p:ph type="sldNum" sz="quarter" idx="12"/>
          </p:nvPr>
        </p:nvSpPr>
        <p:spPr/>
        <p:txBody>
          <a:bodyPr/>
          <a:lstStyle/>
          <a:p>
            <a:fld id="{05B7520E-6C70-422A-9DFE-C084E0211046}" type="slidenum">
              <a:rPr lang="en-GB" smtClean="0"/>
              <a:t>36</a:t>
            </a:fld>
            <a:endParaRPr lang="en-GB"/>
          </a:p>
        </p:txBody>
      </p:sp>
      <p:pic>
        <p:nvPicPr>
          <p:cNvPr id="3" name="Picture 3" descr="Pie chart showing how many of survey respondents had volunteered with the Students Association. &#10;Yes, I have volunteered: 23%.&#10;No, I have not volunteered: 77%">
            <a:extLst>
              <a:ext uri="{FF2B5EF4-FFF2-40B4-BE49-F238E27FC236}">
                <a16:creationId xmlns:a16="http://schemas.microsoft.com/office/drawing/2014/main" id="{F633C131-409C-45F8-AE8A-1C917FA732F1}"/>
              </a:ext>
            </a:extLst>
          </p:cNvPr>
          <p:cNvPicPr>
            <a:picLocks noChangeAspect="1"/>
          </p:cNvPicPr>
          <p:nvPr/>
        </p:nvPicPr>
        <p:blipFill>
          <a:blip r:embed="rId4"/>
          <a:stretch>
            <a:fillRect/>
          </a:stretch>
        </p:blipFill>
        <p:spPr>
          <a:xfrm>
            <a:off x="2429107" y="1582318"/>
            <a:ext cx="7900639" cy="4538998"/>
          </a:xfrm>
          <a:prstGeom prst="rect">
            <a:avLst/>
          </a:prstGeom>
        </p:spPr>
      </p:pic>
      <p:pic>
        <p:nvPicPr>
          <p:cNvPr id="7" name="Picture 6">
            <a:extLst>
              <a:ext uri="{FF2B5EF4-FFF2-40B4-BE49-F238E27FC236}">
                <a16:creationId xmlns:a16="http://schemas.microsoft.com/office/drawing/2014/main" id="{F93338EA-3C22-49DB-85D4-FCE079A87F9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4" name="Title 3">
            <a:extLst>
              <a:ext uri="{FF2B5EF4-FFF2-40B4-BE49-F238E27FC236}">
                <a16:creationId xmlns:a16="http://schemas.microsoft.com/office/drawing/2014/main" id="{B46140DC-ED65-46EA-84C4-5E75F3895E71}"/>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Volunteering stats</a:t>
            </a:r>
          </a:p>
        </p:txBody>
      </p:sp>
    </p:spTree>
    <p:extLst>
      <p:ext uri="{BB962C8B-B14F-4D97-AF65-F5344CB8AC3E}">
        <p14:creationId xmlns:p14="http://schemas.microsoft.com/office/powerpoint/2010/main" val="1373770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 uri="{C183D7F6-B498-43B3-948B-1728B52AA6E4}">
                <adec:decorative xmlns:adec="http://schemas.microsoft.com/office/drawing/2017/decorative" val="1"/>
              </a:ext>
            </a:extLst>
          </p:cNvPr>
          <p:cNvSpPr txBox="1"/>
          <p:nvPr/>
        </p:nvSpPr>
        <p:spPr>
          <a:xfrm>
            <a:off x="1258349" y="1658927"/>
            <a:ext cx="10318458" cy="584775"/>
          </a:xfrm>
          <a:prstGeom prst="rect">
            <a:avLst/>
          </a:prstGeom>
          <a:noFill/>
        </p:spPr>
        <p:txBody>
          <a:bodyPr wrap="square">
            <a:spAutoFit/>
          </a:bodyPr>
          <a:lstStyle/>
          <a:p>
            <a:endParaRPr lang="en-GB" sz="1400" i="1"/>
          </a:p>
          <a:p>
            <a:endParaRPr lang="en-GB"/>
          </a:p>
        </p:txBody>
      </p:sp>
      <p:sp>
        <p:nvSpPr>
          <p:cNvPr id="2" name="Slide Number Placeholder 1">
            <a:extLst>
              <a:ext uri="{FF2B5EF4-FFF2-40B4-BE49-F238E27FC236}">
                <a16:creationId xmlns:a16="http://schemas.microsoft.com/office/drawing/2014/main" id="{5DD14EFE-E1F3-4883-B229-8A0E81883DEB}"/>
              </a:ext>
            </a:extLst>
          </p:cNvPr>
          <p:cNvSpPr>
            <a:spLocks noGrp="1"/>
          </p:cNvSpPr>
          <p:nvPr>
            <p:ph type="sldNum" sz="quarter" idx="12"/>
          </p:nvPr>
        </p:nvSpPr>
        <p:spPr/>
        <p:txBody>
          <a:bodyPr/>
          <a:lstStyle/>
          <a:p>
            <a:fld id="{05B7520E-6C70-422A-9DFE-C084E0211046}" type="slidenum">
              <a:rPr lang="en-GB" smtClean="0"/>
              <a:t>37</a:t>
            </a:fld>
            <a:endParaRPr lang="en-GB"/>
          </a:p>
        </p:txBody>
      </p:sp>
      <p:pic>
        <p:nvPicPr>
          <p:cNvPr id="3" name="Picture 3" descr="Bar chart showing length of time that survey respondents have studied with the OU. &#10;10 years or more: 12%.&#10;7 to 9 years: 8%.&#10;4 to 6 years: 19%.&#10;1 to 3 years: 46%.&#10;Less than a year: 14%">
            <a:extLst>
              <a:ext uri="{FF2B5EF4-FFF2-40B4-BE49-F238E27FC236}">
                <a16:creationId xmlns:a16="http://schemas.microsoft.com/office/drawing/2014/main" id="{B83063E9-DC15-4034-9E01-5084EE4D3084}"/>
              </a:ext>
            </a:extLst>
          </p:cNvPr>
          <p:cNvPicPr>
            <a:picLocks noChangeAspect="1"/>
          </p:cNvPicPr>
          <p:nvPr/>
        </p:nvPicPr>
        <p:blipFill>
          <a:blip r:embed="rId4"/>
          <a:stretch>
            <a:fillRect/>
          </a:stretch>
        </p:blipFill>
        <p:spPr>
          <a:xfrm>
            <a:off x="2254786" y="1506547"/>
            <a:ext cx="7798419" cy="4378396"/>
          </a:xfrm>
          <a:prstGeom prst="rect">
            <a:avLst/>
          </a:prstGeom>
        </p:spPr>
      </p:pic>
      <p:pic>
        <p:nvPicPr>
          <p:cNvPr id="7" name="Picture 6">
            <a:extLst>
              <a:ext uri="{FF2B5EF4-FFF2-40B4-BE49-F238E27FC236}">
                <a16:creationId xmlns:a16="http://schemas.microsoft.com/office/drawing/2014/main" id="{1DB65965-A52A-42E2-966E-CCCDF33128F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4" name="Title 3">
            <a:extLst>
              <a:ext uri="{FF2B5EF4-FFF2-40B4-BE49-F238E27FC236}">
                <a16:creationId xmlns:a16="http://schemas.microsoft.com/office/drawing/2014/main" id="{A371E9C8-BC88-4845-B53E-9FA0FE740B33}"/>
              </a:ext>
              <a:ext uri="{C183D7F6-B498-43B3-948B-1728B52AA6E4}">
                <adec:decorative xmlns:adec="http://schemas.microsoft.com/office/drawing/2017/decorative" val="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Length of OU study stats</a:t>
            </a:r>
          </a:p>
        </p:txBody>
      </p:sp>
    </p:spTree>
    <p:extLst>
      <p:ext uri="{BB962C8B-B14F-4D97-AF65-F5344CB8AC3E}">
        <p14:creationId xmlns:p14="http://schemas.microsoft.com/office/powerpoint/2010/main" val="3190820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0F36E2-4568-4207-8EE1-9A0DF477EFB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slate</a:t>
            </a:r>
          </a:p>
        </p:txBody>
      </p:sp>
      <p:pic>
        <p:nvPicPr>
          <p:cNvPr id="4" name="Picture 3">
            <a:extLst>
              <a:ext uri="{FF2B5EF4-FFF2-40B4-BE49-F238E27FC236}">
                <a16:creationId xmlns:a16="http://schemas.microsoft.com/office/drawing/2014/main" id="{F3BA81B2-90F0-497C-90EE-2C17F6808D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5" name="Slide Number Placeholder 4">
            <a:extLst>
              <a:ext uri="{FF2B5EF4-FFF2-40B4-BE49-F238E27FC236}">
                <a16:creationId xmlns:a16="http://schemas.microsoft.com/office/drawing/2014/main" id="{0C72F14D-55BD-4A17-8BD8-E03E1C0F8214}"/>
              </a:ext>
            </a:extLst>
          </p:cNvPr>
          <p:cNvSpPr>
            <a:spLocks noGrp="1"/>
          </p:cNvSpPr>
          <p:nvPr>
            <p:ph type="sldNum" sz="quarter" idx="12"/>
          </p:nvPr>
        </p:nvSpPr>
        <p:spPr/>
        <p:txBody>
          <a:bodyPr/>
          <a:lstStyle/>
          <a:p>
            <a:fld id="{05B7520E-6C70-422A-9DFE-C084E0211046}" type="slidenum">
              <a:rPr lang="en-GB" smtClean="0"/>
              <a:t>38</a:t>
            </a:fld>
            <a:endParaRPr lang="en-GB"/>
          </a:p>
        </p:txBody>
      </p:sp>
    </p:spTree>
    <p:extLst>
      <p:ext uri="{BB962C8B-B14F-4D97-AF65-F5344CB8AC3E}">
        <p14:creationId xmlns:p14="http://schemas.microsoft.com/office/powerpoint/2010/main" val="257901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7EF2548-8DCE-4531-9A48-3129AA37CAA0}"/>
              </a:ext>
            </a:extLst>
          </p:cNvPr>
          <p:cNvSpPr>
            <a:spLocks noGrp="1"/>
          </p:cNvSpPr>
          <p:nvPr>
            <p:ph type="ctrTitle"/>
          </p:nvPr>
        </p:nvSpPr>
        <p:spPr>
          <a:xfrm>
            <a:off x="1524000" y="2541731"/>
            <a:ext cx="9144000" cy="2387600"/>
          </a:xfrm>
        </p:spPr>
        <p:txBody>
          <a:bodyPr/>
          <a:lstStyle/>
          <a:p>
            <a:r>
              <a:rPr lang="en-GB" sz="4800" b="1">
                <a:solidFill>
                  <a:schemeClr val="bg1"/>
                </a:solidFill>
                <a:latin typeface="+mn-lt"/>
                <a:ea typeface="+mn-ea"/>
                <a:cs typeface="+mn-cs"/>
              </a:rPr>
              <a:t>Student Leadership Committee (SLC)</a:t>
            </a:r>
          </a:p>
        </p:txBody>
      </p:sp>
      <p:pic>
        <p:nvPicPr>
          <p:cNvPr id="5" name="Picture 4">
            <a:extLst>
              <a:ext uri="{FF2B5EF4-FFF2-40B4-BE49-F238E27FC236}">
                <a16:creationId xmlns:a16="http://schemas.microsoft.com/office/drawing/2014/main" id="{C962A0A2-3E53-41B1-B77F-AF0D1CF0BB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C69CBB82-FD46-438A-B7F6-24B28567D8A9}"/>
              </a:ext>
            </a:extLst>
          </p:cNvPr>
          <p:cNvSpPr>
            <a:spLocks noGrp="1"/>
          </p:cNvSpPr>
          <p:nvPr>
            <p:ph type="sldNum" sz="quarter" idx="12"/>
          </p:nvPr>
        </p:nvSpPr>
        <p:spPr/>
        <p:txBody>
          <a:bodyPr/>
          <a:lstStyle/>
          <a:p>
            <a:fld id="{05B7520E-6C70-422A-9DFE-C084E0211046}" type="slidenum">
              <a:rPr lang="en-GB" smtClean="0"/>
              <a:t>4</a:t>
            </a:fld>
            <a:endParaRPr lang="en-GB"/>
          </a:p>
        </p:txBody>
      </p:sp>
    </p:spTree>
    <p:extLst>
      <p:ext uri="{BB962C8B-B14F-4D97-AF65-F5344CB8AC3E}">
        <p14:creationId xmlns:p14="http://schemas.microsoft.com/office/powerpoint/2010/main" val="298791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548063" y="949811"/>
            <a:ext cx="8494712" cy="341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Composition of the Student Leadership Committee (SLC)</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D71177EA-A56D-4BD6-9C48-E69BC2A94B1D}"/>
              </a:ext>
            </a:extLst>
          </p:cNvPr>
          <p:cNvSpPr txBox="1"/>
          <p:nvPr/>
        </p:nvSpPr>
        <p:spPr>
          <a:xfrm>
            <a:off x="1168702" y="1685821"/>
            <a:ext cx="10318458" cy="4462760"/>
          </a:xfrm>
          <a:prstGeom prst="rect">
            <a:avLst/>
          </a:prstGeom>
          <a:noFill/>
        </p:spPr>
        <p:txBody>
          <a:bodyPr wrap="square">
            <a:spAutoFit/>
          </a:bodyPr>
          <a:lstStyle/>
          <a:p>
            <a:pPr marL="285750" indent="-285750">
              <a:buFont typeface="Arial" panose="020B0604020202020204" pitchFamily="34" charset="0"/>
              <a:buChar char="•"/>
            </a:pPr>
            <a:r>
              <a:rPr lang="en-GB" sz="1400"/>
              <a:t>The feedback from both Current Students and Other Stakeholders was evenly split between the two principles proposed for the composition of the SLC; 42% for both ‘pre-defined portfolios’ and ‘skills and experience’ from Current Students, and 37% for each principle from Other Stakeholders.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The survey also invited comments on why respondents preferred either principle. On the one hand, pre-defined portfolios were seen to offer better clarity on roles during elections, and to offer students the opportunity to stand for roles based on their interests while gaining key skills during their term. On the other hand, the principle of skills was seen to offer an opportunity for SLC members to work collaboratively and cover a range of activities/areas.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t>
            </a:r>
            <a:r>
              <a:rPr lang="en-GB" sz="1400" i="1"/>
              <a:t>Student Support</a:t>
            </a:r>
            <a:r>
              <a:rPr lang="en-GB" sz="1400"/>
              <a:t>’ (78% CS, 79% OS), ‘</a:t>
            </a:r>
            <a:r>
              <a:rPr lang="en-GB" sz="1400" i="1"/>
              <a:t>Academic Representation</a:t>
            </a:r>
            <a:r>
              <a:rPr lang="en-GB" sz="1400"/>
              <a:t>’ (69% CS, 79% OS), and ‘</a:t>
            </a:r>
            <a:r>
              <a:rPr lang="en-GB" sz="1400" i="1"/>
              <a:t>Equality, Diversity and Inclusion</a:t>
            </a:r>
            <a:r>
              <a:rPr lang="en-GB" sz="1400"/>
              <a:t>’ (65% CS, 68% OS) were the most significant SLC portfolio areas for both Current Students and Other Stakeholders.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t>
            </a:r>
            <a:r>
              <a:rPr lang="en-GB" sz="1400" i="1"/>
              <a:t>Being able to effectively represent the student voice</a:t>
            </a:r>
            <a:r>
              <a:rPr lang="en-GB" sz="1400"/>
              <a:t>’ (85% CS, 89% OS), ‘</a:t>
            </a:r>
            <a:r>
              <a:rPr lang="en-GB" sz="1400" i="1"/>
              <a:t>Relationship building and networking skills</a:t>
            </a:r>
            <a:r>
              <a:rPr lang="en-GB" sz="1400"/>
              <a:t>’ (67% CS, 63% OS), and ‘</a:t>
            </a:r>
            <a:r>
              <a:rPr lang="en-GB" sz="1400" i="1"/>
              <a:t>Leadership and Influencing skills</a:t>
            </a:r>
            <a:r>
              <a:rPr lang="en-GB" sz="1400"/>
              <a:t>’ (65% CS, 68% OS) were the most significant SLC skills for both Current Students and Other Stakeholders.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t>
            </a:r>
            <a:r>
              <a:rPr lang="en-GB" sz="1400" i="1"/>
              <a:t>Regular reports shared with the student body</a:t>
            </a:r>
            <a:r>
              <a:rPr lang="en-GB" sz="1400"/>
              <a:t>’ (69% CS, 58% OS) and ‘</a:t>
            </a:r>
            <a:r>
              <a:rPr lang="en-GB" sz="1400" i="1"/>
              <a:t>Dedicated social media accounts/website areas</a:t>
            </a:r>
            <a:r>
              <a:rPr lang="en-GB" sz="1400"/>
              <a:t>’ (56% CS, 37% OS)  were the most popular ways for the SLC to engage with the student community. </a:t>
            </a:r>
          </a:p>
          <a:p>
            <a:pPr marL="285750" indent="-285750">
              <a:buFont typeface="Arial" panose="020B0604020202020204" pitchFamily="34" charset="0"/>
              <a:buChar char="•"/>
            </a:pPr>
            <a:endParaRPr lang="en-GB" sz="1400"/>
          </a:p>
          <a:p>
            <a:endParaRPr lang="en-GB"/>
          </a:p>
        </p:txBody>
      </p:sp>
      <p:pic>
        <p:nvPicPr>
          <p:cNvPr id="7" name="Picture 6">
            <a:extLst>
              <a:ext uri="{FF2B5EF4-FFF2-40B4-BE49-F238E27FC236}">
                <a16:creationId xmlns:a16="http://schemas.microsoft.com/office/drawing/2014/main" id="{70084575-DF21-4D2C-83E7-F0BE369997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912DC384-6561-4C8E-9935-F0A92F44B49D}"/>
              </a:ext>
            </a:extLst>
          </p:cNvPr>
          <p:cNvSpPr>
            <a:spLocks noGrp="1"/>
          </p:cNvSpPr>
          <p:nvPr>
            <p:ph type="sldNum" sz="quarter" idx="12"/>
          </p:nvPr>
        </p:nvSpPr>
        <p:spPr/>
        <p:txBody>
          <a:bodyPr/>
          <a:lstStyle/>
          <a:p>
            <a:fld id="{05B7520E-6C70-422A-9DFE-C084E0211046}" type="slidenum">
              <a:rPr lang="en-GB" smtClean="0"/>
              <a:t>5</a:t>
            </a:fld>
            <a:endParaRPr lang="en-GB"/>
          </a:p>
        </p:txBody>
      </p:sp>
    </p:spTree>
    <p:extLst>
      <p:ext uri="{BB962C8B-B14F-4D97-AF65-F5344CB8AC3E}">
        <p14:creationId xmlns:p14="http://schemas.microsoft.com/office/powerpoint/2010/main" val="75580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429000" y="614363"/>
            <a:ext cx="8494713" cy="1106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Thinking about the new Student Leadership Committee, on what principles would you like to see the leadership committee composed?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Principles for the composition of the Student Leadership Team&#10;Based on pre-defined portfolios: Current members 42%, Non-member stakeholders 37%.&#10;Based on skills and experience: Current members 42%, Non-member stakeholders 37%.&#10;Not sure: current members 16%, non-member stakeholders 26%.">
            <a:extLst>
              <a:ext uri="{FF2B5EF4-FFF2-40B4-BE49-F238E27FC236}">
                <a16:creationId xmlns:a16="http://schemas.microsoft.com/office/drawing/2014/main" id="{DAAE1C04-A5E0-425A-B6B1-E2234782E4FC}"/>
              </a:ext>
            </a:extLst>
          </p:cNvPr>
          <p:cNvGraphicFramePr>
            <a:graphicFrameLocks/>
          </p:cNvGraphicFramePr>
          <p:nvPr>
            <p:extLst>
              <p:ext uri="{D42A27DB-BD31-4B8C-83A1-F6EECF244321}">
                <p14:modId xmlns:p14="http://schemas.microsoft.com/office/powerpoint/2010/main" val="383252390"/>
              </p:ext>
            </p:extLst>
          </p:nvPr>
        </p:nvGraphicFramePr>
        <p:xfrm>
          <a:off x="1846610" y="1846937"/>
          <a:ext cx="8920002" cy="4159416"/>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24E95A3F-2AB6-47E6-B986-70609B6A45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95F308CD-1AF9-48D7-A7E0-C5CB285CC12C}"/>
              </a:ext>
            </a:extLst>
          </p:cNvPr>
          <p:cNvSpPr>
            <a:spLocks noGrp="1"/>
          </p:cNvSpPr>
          <p:nvPr>
            <p:ph type="sldNum" sz="quarter" idx="12"/>
          </p:nvPr>
        </p:nvSpPr>
        <p:spPr/>
        <p:txBody>
          <a:bodyPr/>
          <a:lstStyle/>
          <a:p>
            <a:fld id="{05B7520E-6C70-422A-9DFE-C084E0211046}" type="slidenum">
              <a:rPr lang="en-GB" smtClean="0"/>
              <a:t>6</a:t>
            </a:fld>
            <a:endParaRPr lang="en-GB"/>
          </a:p>
        </p:txBody>
      </p:sp>
    </p:spTree>
    <p:extLst>
      <p:ext uri="{BB962C8B-B14F-4D97-AF65-F5344CB8AC3E}">
        <p14:creationId xmlns:p14="http://schemas.microsoft.com/office/powerpoint/2010/main" val="58066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395663" y="822325"/>
            <a:ext cx="8494712"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Respondents’ comments around the preference for pre-defined portfolios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sp>
        <p:nvSpPr>
          <p:cNvPr id="6" name="TextBox 5">
            <a:extLst>
              <a:ext uri="{FF2B5EF4-FFF2-40B4-BE49-F238E27FC236}">
                <a16:creationId xmlns:a16="http://schemas.microsoft.com/office/drawing/2014/main" id="{77FED5A0-4D50-4514-89DB-3BF4A46D6E77}"/>
              </a:ext>
            </a:extLst>
          </p:cNvPr>
          <p:cNvSpPr txBox="1"/>
          <p:nvPr/>
        </p:nvSpPr>
        <p:spPr>
          <a:xfrm>
            <a:off x="880845" y="1683527"/>
            <a:ext cx="10637240" cy="4955203"/>
          </a:xfrm>
          <a:prstGeom prst="rect">
            <a:avLst/>
          </a:prstGeom>
          <a:noFill/>
        </p:spPr>
        <p:txBody>
          <a:bodyPr wrap="square">
            <a:spAutoFit/>
          </a:bodyPr>
          <a:lstStyle/>
          <a:p>
            <a:r>
              <a:rPr lang="en-GB" sz="1400" i="1"/>
              <a:t>“Clearer for those standing to understand what they are committing to do”</a:t>
            </a:r>
          </a:p>
          <a:p>
            <a:endParaRPr lang="en-GB" sz="1400" i="1"/>
          </a:p>
          <a:p>
            <a:r>
              <a:rPr lang="en-GB" sz="1400" i="1"/>
              <a:t>“The other option blocks people without skills, but it's often drive and passion that leads to change, and not skills. We are at a university to gain skills, so it's only fair to presume that no one has any already, so as no to disadvantage younger or lesser-educated students.”</a:t>
            </a:r>
          </a:p>
          <a:p>
            <a:endParaRPr lang="en-GB" sz="1400" i="1"/>
          </a:p>
          <a:p>
            <a:r>
              <a:rPr lang="en-GB" sz="1400" i="1"/>
              <a:t>“I feel it would make us more corporate if we were to treat it as a business by referring to skills needed as opposed to a student Union by having previously defined roles that represent the breath of the community.”</a:t>
            </a:r>
          </a:p>
          <a:p>
            <a:endParaRPr lang="en-GB" sz="1400" i="1"/>
          </a:p>
          <a:p>
            <a:r>
              <a:rPr lang="en-GB" sz="1400" i="1"/>
              <a:t>"It will be significantly clearer if students who are voting in elections can read a specific candidate's manifesto relating to a specific area of responsibility. It will also help to reduce the cliquiness of the committee. Finally, it will be clearer who has direct responsibility for an area."</a:t>
            </a:r>
          </a:p>
          <a:p>
            <a:endParaRPr lang="en-GB" sz="1400" i="1"/>
          </a:p>
          <a:p>
            <a:r>
              <a:rPr lang="en-GB" sz="1400" i="1"/>
              <a:t>“It's about passion. I chose based on pre-defined portfolios as people can learn skills during the role, and are more likely to do well if they're passionate about the area they are focusing on. If people are brought in based on their skills &amp; experience then, yes, they would be capable of doing a competent job, but you're excluding all those with the ideas and drive to make a difference, just because they haven't done it before.”</a:t>
            </a:r>
          </a:p>
          <a:p>
            <a:endParaRPr lang="en-GB" sz="1400" i="1"/>
          </a:p>
          <a:p>
            <a:r>
              <a:rPr lang="en-GB" sz="1400" i="1"/>
              <a:t>“Specific skills would be required for each portfolio area, so we would expect a member representing Finance and Admin to poses those skills, as we would expect somebody standing for Student Support to have excellent communication and advocacy abilities. It seems better, in my opinion, for a member to stand and present themselves as the 'right person' for a portfolio role which they can be elected for. This way, the voters know their representatives for their specific interests/needs on a more personal level and the members standing know exactly what role they want/are best suited to stand for from the get go. I think this may increase engagement and it makes more sense to me, personally.”</a:t>
            </a:r>
          </a:p>
          <a:p>
            <a:endParaRPr lang="en-GB"/>
          </a:p>
          <a:p>
            <a:endParaRPr lang="en-GB"/>
          </a:p>
        </p:txBody>
      </p:sp>
      <p:pic>
        <p:nvPicPr>
          <p:cNvPr id="7" name="Picture 6">
            <a:extLst>
              <a:ext uri="{FF2B5EF4-FFF2-40B4-BE49-F238E27FC236}">
                <a16:creationId xmlns:a16="http://schemas.microsoft.com/office/drawing/2014/main" id="{647A9252-A284-4FF9-9BC4-E9B3532B248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25D95898-B563-4851-8472-72207417896F}"/>
              </a:ext>
            </a:extLst>
          </p:cNvPr>
          <p:cNvSpPr>
            <a:spLocks noGrp="1"/>
          </p:cNvSpPr>
          <p:nvPr>
            <p:ph type="sldNum" sz="quarter" idx="12"/>
          </p:nvPr>
        </p:nvSpPr>
        <p:spPr/>
        <p:txBody>
          <a:bodyPr/>
          <a:lstStyle/>
          <a:p>
            <a:fld id="{05B7520E-6C70-422A-9DFE-C084E0211046}" type="slidenum">
              <a:rPr lang="en-GB" smtClean="0"/>
              <a:t>7</a:t>
            </a:fld>
            <a:endParaRPr lang="en-GB"/>
          </a:p>
        </p:txBody>
      </p:sp>
    </p:spTree>
    <p:extLst>
      <p:ext uri="{BB962C8B-B14F-4D97-AF65-F5344CB8AC3E}">
        <p14:creationId xmlns:p14="http://schemas.microsoft.com/office/powerpoint/2010/main" val="102569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303588" y="727075"/>
            <a:ext cx="8494712"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Respondents’ comments around the preference for skills and experience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95E91C43-5F45-41EE-B5B7-FD7872D70B70}"/>
              </a:ext>
            </a:extLst>
          </p:cNvPr>
          <p:cNvSpPr txBox="1"/>
          <p:nvPr/>
        </p:nvSpPr>
        <p:spPr>
          <a:xfrm>
            <a:off x="852881" y="1852774"/>
            <a:ext cx="10486238" cy="4031873"/>
          </a:xfrm>
          <a:prstGeom prst="rect">
            <a:avLst/>
          </a:prstGeom>
          <a:noFill/>
        </p:spPr>
        <p:txBody>
          <a:bodyPr wrap="square">
            <a:spAutoFit/>
          </a:bodyPr>
          <a:lstStyle/>
          <a:p>
            <a:r>
              <a:rPr lang="en-GB" sz="1400" i="1"/>
              <a:t>“I feel that recent CEC teams have lacked candidates with relevant experience - other roles in the Association and experience in their everyday roles. This, I feel, has led to the high rates of resignations in recent times.”</a:t>
            </a:r>
          </a:p>
          <a:p>
            <a:endParaRPr lang="en-GB" sz="1400" i="1"/>
          </a:p>
          <a:p>
            <a:r>
              <a:rPr lang="en-GB" sz="1400" i="1"/>
              <a:t>“With a smaller leadership team, those elected will have to cover a greater span of activities. With named roles, gaps appear when someone is ill, resigns or just not performing.”</a:t>
            </a:r>
          </a:p>
          <a:p>
            <a:endParaRPr lang="en-GB" sz="1400" i="1"/>
          </a:p>
          <a:p>
            <a:r>
              <a:rPr lang="en-GB" sz="1400" i="1"/>
              <a:t>“I think the leadership committee should be comprised of a broad spectrum of members with various skills and goals. Everyone should be accountable for all areas in order to ensure that they are being handled in the best way possible. As many of the areas intersect I would prefer a highly collaborative approach.”</a:t>
            </a:r>
          </a:p>
          <a:p>
            <a:endParaRPr lang="en-GB" sz="1400" i="1"/>
          </a:p>
          <a:p>
            <a:r>
              <a:rPr lang="en-GB" sz="1400" i="1"/>
              <a:t>“Pre-defined portfolios will lead to some skill gaps by candidates. Having a more open area of responsibility determined on skills and experience will reduce possible gaps, and could very well lead to better cooperation among members.”</a:t>
            </a:r>
          </a:p>
          <a:p>
            <a:endParaRPr lang="en-GB" sz="1400" i="1"/>
          </a:p>
          <a:p>
            <a:r>
              <a:rPr lang="en-GB" sz="1400" i="1"/>
              <a:t>“Whilst the student body should be voting for the person they feel is best able to fulfil a particular role, situations may arise where only one person (or no one) is standing for a specific position, and an important role does not get the quality of representation it deserves. Free elections of candidates who fulfil a broader spectrum of skills will bring a higher standard to bear, and create a committee that has to work cohesively together from the very start.”</a:t>
            </a:r>
          </a:p>
          <a:p>
            <a:endParaRPr lang="en-GB"/>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pic>
        <p:nvPicPr>
          <p:cNvPr id="7" name="Picture 6">
            <a:extLst>
              <a:ext uri="{FF2B5EF4-FFF2-40B4-BE49-F238E27FC236}">
                <a16:creationId xmlns:a16="http://schemas.microsoft.com/office/drawing/2014/main" id="{76C85CD9-0799-480B-AB17-0B5A5DE11D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189D646D-6A3E-46CE-9DF8-BA97A3BA53C2}"/>
              </a:ext>
            </a:extLst>
          </p:cNvPr>
          <p:cNvSpPr>
            <a:spLocks noGrp="1"/>
          </p:cNvSpPr>
          <p:nvPr>
            <p:ph type="sldNum" sz="quarter" idx="12"/>
          </p:nvPr>
        </p:nvSpPr>
        <p:spPr/>
        <p:txBody>
          <a:bodyPr/>
          <a:lstStyle/>
          <a:p>
            <a:fld id="{05B7520E-6C70-422A-9DFE-C084E0211046}" type="slidenum">
              <a:rPr lang="en-GB" smtClean="0"/>
              <a:t>8</a:t>
            </a:fld>
            <a:endParaRPr lang="en-GB"/>
          </a:p>
        </p:txBody>
      </p:sp>
    </p:spTree>
    <p:extLst>
      <p:ext uri="{BB962C8B-B14F-4D97-AF65-F5344CB8AC3E}">
        <p14:creationId xmlns:p14="http://schemas.microsoft.com/office/powerpoint/2010/main" val="59705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419461"/>
            <a:ext cx="12192000" cy="438539"/>
          </a:xfrm>
          <a:prstGeom prst="rect">
            <a:avLst/>
          </a:prstGeom>
          <a:solidFill>
            <a:srgbClr val="3B5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txBox="1">
            <a:spLocks noGrp="1"/>
          </p:cNvSpPr>
          <p:nvPr>
            <p:ph type="title" idx="4294967295"/>
          </p:nvPr>
        </p:nvSpPr>
        <p:spPr>
          <a:xfrm>
            <a:off x="3697288" y="319088"/>
            <a:ext cx="8494712" cy="839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70C0"/>
                </a:solidFill>
                <a:effectLst/>
                <a:uLnTx/>
                <a:uFillTx/>
                <a:latin typeface="+mn-lt"/>
                <a:ea typeface="+mn-ea"/>
                <a:cs typeface="+mn-cs"/>
              </a:rPr>
              <a:t>Thinking about the composition of the new Student Leadership Committee, if it were to be composed on the basis of pre-defined roles/portfolios, which of the following areas would you like to see as pre-defined portfolios?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1" y="60323"/>
            <a:ext cx="3352807" cy="1524003"/>
          </a:xfrm>
          <a:prstGeom prst="rect">
            <a:avLst/>
          </a:prstGeom>
        </p:spPr>
      </p:pic>
      <p:graphicFrame>
        <p:nvGraphicFramePr>
          <p:cNvPr id="7" name="Chart 6" descr="Potential portfolio areas for the Student Leadership Committee.&#10;Academic representation: current members 69%, non-member stakeholders 79%.&#10;Finance and administration: current members 51%, non-member stakeholders 58%.&#10;Community and engagement: current members 61%, non-member stakeholders 58%.&#10;Student support: current members 78%, non-member stakeholders 79%.&#10;EDI: current members 65%, non-member stakeholders 68%.&#10;Faculty liaison: current members 52%, non-member stakeholders 47%.&#10;Nations and overseas students: current members 41%, non-member stakeholders 32%.&#10;Don't know/Not sure: current members 11%, non-member stakeholders 16%.">
            <a:extLst>
              <a:ext uri="{FF2B5EF4-FFF2-40B4-BE49-F238E27FC236}">
                <a16:creationId xmlns:a16="http://schemas.microsoft.com/office/drawing/2014/main" id="{9AA360EC-0495-466D-875B-D4DDE73E957C}"/>
              </a:ext>
            </a:extLst>
          </p:cNvPr>
          <p:cNvGraphicFramePr>
            <a:graphicFrameLocks/>
          </p:cNvGraphicFramePr>
          <p:nvPr>
            <p:extLst>
              <p:ext uri="{D42A27DB-BD31-4B8C-83A1-F6EECF244321}">
                <p14:modId xmlns:p14="http://schemas.microsoft.com/office/powerpoint/2010/main" val="2925986362"/>
              </p:ext>
            </p:extLst>
          </p:nvPr>
        </p:nvGraphicFramePr>
        <p:xfrm>
          <a:off x="1431777" y="1584326"/>
          <a:ext cx="9030035" cy="4556498"/>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95BC3D61-54AE-4E6E-8C73-22B31A0927C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12" y="5648451"/>
            <a:ext cx="12423112" cy="1940181"/>
          </a:xfrm>
          <a:prstGeom prst="rect">
            <a:avLst/>
          </a:prstGeom>
        </p:spPr>
      </p:pic>
      <p:sp>
        <p:nvSpPr>
          <p:cNvPr id="2" name="Slide Number Placeholder 1">
            <a:extLst>
              <a:ext uri="{FF2B5EF4-FFF2-40B4-BE49-F238E27FC236}">
                <a16:creationId xmlns:a16="http://schemas.microsoft.com/office/drawing/2014/main" id="{0FF91231-8CC6-41BF-9B42-529C96BA397C}"/>
              </a:ext>
            </a:extLst>
          </p:cNvPr>
          <p:cNvSpPr>
            <a:spLocks noGrp="1"/>
          </p:cNvSpPr>
          <p:nvPr>
            <p:ph type="sldNum" sz="quarter" idx="12"/>
          </p:nvPr>
        </p:nvSpPr>
        <p:spPr/>
        <p:txBody>
          <a:bodyPr/>
          <a:lstStyle/>
          <a:p>
            <a:fld id="{05B7520E-6C70-422A-9DFE-C084E0211046}" type="slidenum">
              <a:rPr lang="en-GB" smtClean="0"/>
              <a:t>9</a:t>
            </a:fld>
            <a:endParaRPr lang="en-GB"/>
          </a:p>
        </p:txBody>
      </p:sp>
    </p:spTree>
    <p:extLst>
      <p:ext uri="{BB962C8B-B14F-4D97-AF65-F5344CB8AC3E}">
        <p14:creationId xmlns:p14="http://schemas.microsoft.com/office/powerpoint/2010/main" val="1719108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DAC58D3FB341449A3350110A77A56F" ma:contentTypeVersion="12" ma:contentTypeDescription="Create a new document." ma:contentTypeScope="" ma:versionID="af39f4639cd472797240ce59135669e5">
  <xsd:schema xmlns:xsd="http://www.w3.org/2001/XMLSchema" xmlns:xs="http://www.w3.org/2001/XMLSchema" xmlns:p="http://schemas.microsoft.com/office/2006/metadata/properties" xmlns:ns2="53745f8d-4138-40ed-984f-7a8f1a2021a9" xmlns:ns3="7793e04c-8957-48ad-9f59-ab13d2b6a82c" targetNamespace="http://schemas.microsoft.com/office/2006/metadata/properties" ma:root="true" ma:fieldsID="db67258083bbf49f48059201a971e92f" ns2:_="" ns3:_="">
    <xsd:import namespace="53745f8d-4138-40ed-984f-7a8f1a2021a9"/>
    <xsd:import namespace="7793e04c-8957-48ad-9f59-ab13d2b6a8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45f8d-4138-40ed-984f-7a8f1a202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93e04c-8957-48ad-9f59-ab13d2b6a82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793e04c-8957-48ad-9f59-ab13d2b6a82c">
      <UserInfo>
        <DisplayName>Sue.Maccabe</DisplayName>
        <AccountId>12</AccountId>
        <AccountType/>
      </UserInfo>
    </SharedWithUsers>
  </documentManagement>
</p:properties>
</file>

<file path=customXml/itemProps1.xml><?xml version="1.0" encoding="utf-8"?>
<ds:datastoreItem xmlns:ds="http://schemas.openxmlformats.org/officeDocument/2006/customXml" ds:itemID="{5BEA33C5-AC03-435A-831E-1CA19C5FB78F}">
  <ds:schemaRefs>
    <ds:schemaRef ds:uri="53745f8d-4138-40ed-984f-7a8f1a2021a9"/>
    <ds:schemaRef ds:uri="7793e04c-8957-48ad-9f59-ab13d2b6a8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FE9AD0-7B60-4A3E-B805-C15EA731708A}">
  <ds:schemaRefs>
    <ds:schemaRef ds:uri="http://schemas.microsoft.com/sharepoint/v3/contenttype/forms"/>
  </ds:schemaRefs>
</ds:datastoreItem>
</file>

<file path=customXml/itemProps3.xml><?xml version="1.0" encoding="utf-8"?>
<ds:datastoreItem xmlns:ds="http://schemas.openxmlformats.org/officeDocument/2006/customXml" ds:itemID="{2BD7BC1E-29CE-4619-9962-54EE08B177A6}">
  <ds:schemaRefs>
    <ds:schemaRef ds:uri="http://purl.org/dc/elements/1.1/"/>
    <ds:schemaRef ds:uri="http://schemas.microsoft.com/office/2006/metadata/properties"/>
    <ds:schemaRef ds:uri="http://schemas.microsoft.com/office/2006/documentManagement/types"/>
    <ds:schemaRef ds:uri="http://purl.org/dc/terms/"/>
    <ds:schemaRef ds:uri="53745f8d-4138-40ed-984f-7a8f1a2021a9"/>
    <ds:schemaRef ds:uri="http://purl.org/dc/dcmitype/"/>
    <ds:schemaRef ds:uri="http://schemas.microsoft.com/office/infopath/2007/PartnerControls"/>
    <ds:schemaRef ds:uri="http://schemas.openxmlformats.org/package/2006/metadata/core-properties"/>
    <ds:schemaRef ds:uri="7793e04c-8957-48ad-9f59-ab13d2b6a8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TotalTime>
  <Words>4080</Words>
  <Application>Microsoft Office PowerPoint</Application>
  <PresentationFormat>Widescreen</PresentationFormat>
  <Paragraphs>267</Paragraphs>
  <Slides>38</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Appendix 1 Governance Review Survey Feedback September 2021</vt:lpstr>
      <vt:lpstr>Introduction &amp; Background</vt:lpstr>
      <vt:lpstr>Introduction to the Governance Review Survey</vt:lpstr>
      <vt:lpstr>Student Leadership Committee (SLC)</vt:lpstr>
      <vt:lpstr>Composition of the Student Leadership Committee (SLC)</vt:lpstr>
      <vt:lpstr>Thinking about the new Student Leadership Committee, on what principles would you like to see the leadership committee composed?  </vt:lpstr>
      <vt:lpstr>Respondents’ comments around the preference for pre-defined portfolios </vt:lpstr>
      <vt:lpstr>Respondents’ comments around the preference for skills and experience </vt:lpstr>
      <vt:lpstr>Thinking about the composition of the new Student Leadership Committee, if it were to be composed on the basis of pre-defined roles/portfolios, which of the following areas would you like to see as pre-defined portfolios?</vt:lpstr>
      <vt:lpstr>Respondents’ comments on the areas that they thought were significant  </vt:lpstr>
      <vt:lpstr>Thinking about the composition of the new Student Leadership Committee, if it were to be composed on the basis of skills, which of these skill areas would you like to see in elected student officers?</vt:lpstr>
      <vt:lpstr>Respondents’ comments on the skills that they thought were significant </vt:lpstr>
      <vt:lpstr>How would you like the new Student Leadership Committee to engage with you and keep you updated about their work?</vt:lpstr>
      <vt:lpstr>Information and updates that the Student Leadership Committee  should be sharing with students </vt:lpstr>
      <vt:lpstr>Student Representation Forum (SRF)</vt:lpstr>
      <vt:lpstr>Composition of the Student Representation Forum (SRF)</vt:lpstr>
      <vt:lpstr>Thinking about the new Student Representation Forum and how it is composed – what type of student representatives would be best able to represent your interests effectively? </vt:lpstr>
      <vt:lpstr>Feedback on the type of characteristics that  the Student Representative Forum members should  share with the student body </vt:lpstr>
      <vt:lpstr>Feedback on how SRF members could gather representative student views </vt:lpstr>
      <vt:lpstr>Feedback on how the SLC and SRF roles could be made more accessible </vt:lpstr>
      <vt:lpstr>Scrutiny Panel (SP)</vt:lpstr>
      <vt:lpstr>Thinking about the new Scrutiny Panel, what principles do you feel should guide the Panel in scrutinising the work of the Student Leadership Committee?</vt:lpstr>
      <vt:lpstr>What methods should the new Scrutiny Panel use to effectively scrutinise  the work of the Student Leadership Committee?</vt:lpstr>
      <vt:lpstr>Annual General Meeting (AGM)</vt:lpstr>
      <vt:lpstr>Feedback on the new format online Annual General Meeting (AGM) </vt:lpstr>
      <vt:lpstr>What type of topics/areas would you like to see covered at the new format online Annual General Meeting?</vt:lpstr>
      <vt:lpstr>Feedback on potential topics at the Annual General Meeting </vt:lpstr>
      <vt:lpstr>What would be the ideal duration of the new format AGM? </vt:lpstr>
      <vt:lpstr>The new format online Annual General Meeting will incur lower costs than the current biennial conference which has an online element alongside the face-to-face activities held at the Open University’s campus. How could these cost savings be used in alternative ways to increase student engagement with the Association and to build bigger and stronger student communities? </vt:lpstr>
      <vt:lpstr>Making the Annual General Meeting more accessible </vt:lpstr>
      <vt:lpstr>Responder Demographics (Current Students)</vt:lpstr>
      <vt:lpstr>Demographics – Age, Gender, Disability, Region and Ethnicity</vt:lpstr>
      <vt:lpstr>Disability stats</vt:lpstr>
      <vt:lpstr>Region/location stats</vt:lpstr>
      <vt:lpstr>Ethnicity stats</vt:lpstr>
      <vt:lpstr>Volunteering stats</vt:lpstr>
      <vt:lpstr>Length of OU study stats</vt:lpstr>
      <vt:lpstr>End slate</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Heather.Bloomer</dc:creator>
  <cp:lastModifiedBy>Andrew.Evans</cp:lastModifiedBy>
  <cp:revision>3</cp:revision>
  <dcterms:created xsi:type="dcterms:W3CDTF">2018-01-23T09:36:50Z</dcterms:created>
  <dcterms:modified xsi:type="dcterms:W3CDTF">2021-12-14T17:14:43Z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0x010100C8DAC58D3FB341449A3350110A77A56F</vt:lpwstr>
  </property>
</Properties>
</file>